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12801600" cx="9601200"/>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640056d692_0_22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3640056d692_0_22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640056d692_0_23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3640056d692_0_23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640056d692_0_24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640056d692_0_24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640056d692_0_26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3640056d692_0_26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640056d692_0_27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640056d692_0_27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640056d692_0_28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640056d692_0_28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640056d692_0_31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3640056d692_0_31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640056d692_0_32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640056d692_0_32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640056d692_0_34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640056d692_0_34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640056d692_0_35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640056d692_0_35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640056d692_0_36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3640056d692_0_36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640056d692_0_38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3640056d692_0_38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640056d692_0_39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3640056d692_0_39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640056d692_0_40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640056d692_0_40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640056d692_0_41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3640056d692_0_41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640056d692_0_18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3640056d692_0_18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640056d692_0_19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640056d692_0_19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640056d692_0_21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640056d692_0_21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 name="Shape 11"/>
        <p:cNvGrpSpPr/>
        <p:nvPr/>
      </p:nvGrpSpPr>
      <p:grpSpPr>
        <a:xfrm>
          <a:off x="0" y="0"/>
          <a:ext cx="0" cy="0"/>
          <a:chOff x="0" y="0"/>
          <a:chExt cx="0" cy="0"/>
        </a:xfrm>
      </p:grpSpPr>
      <p:sp>
        <p:nvSpPr>
          <p:cNvPr id="12" name="Google Shape;12;p2"/>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479880" y="2995560"/>
            <a:ext cx="8640720" cy="74242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0" name="Shape 50"/>
        <p:cNvGrpSpPr/>
        <p:nvPr/>
      </p:nvGrpSpPr>
      <p:grpSpPr>
        <a:xfrm>
          <a:off x="0" y="0"/>
          <a:ext cx="0" cy="0"/>
          <a:chOff x="0" y="0"/>
          <a:chExt cx="0" cy="0"/>
        </a:xfrm>
      </p:grpSpPr>
      <p:sp>
        <p:nvSpPr>
          <p:cNvPr id="51" name="Google Shape;51;p11"/>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
          <p:cNvSpPr txBox="1"/>
          <p:nvPr>
            <p:ph idx="1" type="body"/>
          </p:nvPr>
        </p:nvSpPr>
        <p:spPr>
          <a:xfrm>
            <a:off x="479880" y="2995560"/>
            <a:ext cx="86407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1"/>
          <p:cNvSpPr txBox="1"/>
          <p:nvPr>
            <p:ph idx="2" type="body"/>
          </p:nvPr>
        </p:nvSpPr>
        <p:spPr>
          <a:xfrm>
            <a:off x="479880" y="6873840"/>
            <a:ext cx="86407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1"/>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5" name="Shape 55"/>
        <p:cNvGrpSpPr/>
        <p:nvPr/>
      </p:nvGrpSpPr>
      <p:grpSpPr>
        <a:xfrm>
          <a:off x="0" y="0"/>
          <a:ext cx="0" cy="0"/>
          <a:chOff x="0" y="0"/>
          <a:chExt cx="0" cy="0"/>
        </a:xfrm>
      </p:grpSpPr>
      <p:sp>
        <p:nvSpPr>
          <p:cNvPr id="56" name="Google Shape;56;p12"/>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2"/>
          <p:cNvSpPr txBox="1"/>
          <p:nvPr>
            <p:ph idx="1" type="body"/>
          </p:nvPr>
        </p:nvSpPr>
        <p:spPr>
          <a:xfrm>
            <a:off x="47988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2"/>
          <p:cNvSpPr txBox="1"/>
          <p:nvPr>
            <p:ph idx="2" type="body"/>
          </p:nvPr>
        </p:nvSpPr>
        <p:spPr>
          <a:xfrm>
            <a:off x="490752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2"/>
          <p:cNvSpPr txBox="1"/>
          <p:nvPr>
            <p:ph idx="3" type="body"/>
          </p:nvPr>
        </p:nvSpPr>
        <p:spPr>
          <a:xfrm>
            <a:off x="479880" y="687384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2"/>
          <p:cNvSpPr txBox="1"/>
          <p:nvPr>
            <p:ph idx="4" type="body"/>
          </p:nvPr>
        </p:nvSpPr>
        <p:spPr>
          <a:xfrm>
            <a:off x="4907520" y="687384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2"/>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2" name="Shape 62"/>
        <p:cNvGrpSpPr/>
        <p:nvPr/>
      </p:nvGrpSpPr>
      <p:grpSpPr>
        <a:xfrm>
          <a:off x="0" y="0"/>
          <a:ext cx="0" cy="0"/>
          <a:chOff x="0" y="0"/>
          <a:chExt cx="0" cy="0"/>
        </a:xfrm>
      </p:grpSpPr>
      <p:sp>
        <p:nvSpPr>
          <p:cNvPr id="63" name="Google Shape;63;p13"/>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3"/>
          <p:cNvSpPr txBox="1"/>
          <p:nvPr>
            <p:ph idx="1" type="body"/>
          </p:nvPr>
        </p:nvSpPr>
        <p:spPr>
          <a:xfrm>
            <a:off x="479880" y="299556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 name="Google Shape;65;p13"/>
          <p:cNvSpPr txBox="1"/>
          <p:nvPr>
            <p:ph idx="2" type="body"/>
          </p:nvPr>
        </p:nvSpPr>
        <p:spPr>
          <a:xfrm>
            <a:off x="3401280" y="299556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13"/>
          <p:cNvSpPr txBox="1"/>
          <p:nvPr>
            <p:ph idx="3" type="body"/>
          </p:nvPr>
        </p:nvSpPr>
        <p:spPr>
          <a:xfrm>
            <a:off x="6323040" y="299556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3"/>
          <p:cNvSpPr txBox="1"/>
          <p:nvPr>
            <p:ph idx="4" type="body"/>
          </p:nvPr>
        </p:nvSpPr>
        <p:spPr>
          <a:xfrm>
            <a:off x="479880" y="687384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 name="Google Shape;68;p13"/>
          <p:cNvSpPr txBox="1"/>
          <p:nvPr>
            <p:ph idx="5" type="body"/>
          </p:nvPr>
        </p:nvSpPr>
        <p:spPr>
          <a:xfrm>
            <a:off x="3401280" y="687384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13"/>
          <p:cNvSpPr txBox="1"/>
          <p:nvPr>
            <p:ph idx="6" type="body"/>
          </p:nvPr>
        </p:nvSpPr>
        <p:spPr>
          <a:xfrm>
            <a:off x="6323040" y="687384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 name="Google Shape;70;p13"/>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7" name="Shape 77"/>
        <p:cNvGrpSpPr/>
        <p:nvPr/>
      </p:nvGrpSpPr>
      <p:grpSpPr>
        <a:xfrm>
          <a:off x="0" y="0"/>
          <a:ext cx="0" cy="0"/>
          <a:chOff x="0" y="0"/>
          <a:chExt cx="0" cy="0"/>
        </a:xfrm>
      </p:grpSpPr>
      <p:sp>
        <p:nvSpPr>
          <p:cNvPr id="78" name="Google Shape;78;p15"/>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9" name="Shape 79"/>
        <p:cNvGrpSpPr/>
        <p:nvPr/>
      </p:nvGrpSpPr>
      <p:grpSpPr>
        <a:xfrm>
          <a:off x="0" y="0"/>
          <a:ext cx="0" cy="0"/>
          <a:chOff x="0" y="0"/>
          <a:chExt cx="0" cy="0"/>
        </a:xfrm>
      </p:grpSpPr>
      <p:sp>
        <p:nvSpPr>
          <p:cNvPr id="80" name="Google Shape;80;p16"/>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6"/>
          <p:cNvSpPr txBox="1"/>
          <p:nvPr>
            <p:ph idx="1" type="subTitle"/>
          </p:nvPr>
        </p:nvSpPr>
        <p:spPr>
          <a:xfrm>
            <a:off x="479880" y="2995560"/>
            <a:ext cx="8640720" cy="742428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6"/>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3" name="Shape 83"/>
        <p:cNvGrpSpPr/>
        <p:nvPr/>
      </p:nvGrpSpPr>
      <p:grpSpPr>
        <a:xfrm>
          <a:off x="0" y="0"/>
          <a:ext cx="0" cy="0"/>
          <a:chOff x="0" y="0"/>
          <a:chExt cx="0" cy="0"/>
        </a:xfrm>
      </p:grpSpPr>
      <p:sp>
        <p:nvSpPr>
          <p:cNvPr id="84" name="Google Shape;84;p17"/>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7"/>
          <p:cNvSpPr txBox="1"/>
          <p:nvPr>
            <p:ph idx="1" type="body"/>
          </p:nvPr>
        </p:nvSpPr>
        <p:spPr>
          <a:xfrm>
            <a:off x="479880" y="2995560"/>
            <a:ext cx="8640720" cy="7424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17"/>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7" name="Shape 87"/>
        <p:cNvGrpSpPr/>
        <p:nvPr/>
      </p:nvGrpSpPr>
      <p:grpSpPr>
        <a:xfrm>
          <a:off x="0" y="0"/>
          <a:ext cx="0" cy="0"/>
          <a:chOff x="0" y="0"/>
          <a:chExt cx="0" cy="0"/>
        </a:xfrm>
      </p:grpSpPr>
      <p:sp>
        <p:nvSpPr>
          <p:cNvPr id="88" name="Google Shape;88;p18"/>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8"/>
          <p:cNvSpPr txBox="1"/>
          <p:nvPr>
            <p:ph idx="1" type="body"/>
          </p:nvPr>
        </p:nvSpPr>
        <p:spPr>
          <a:xfrm>
            <a:off x="479880" y="2995560"/>
            <a:ext cx="4216320" cy="7424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18"/>
          <p:cNvSpPr txBox="1"/>
          <p:nvPr>
            <p:ph idx="2" type="body"/>
          </p:nvPr>
        </p:nvSpPr>
        <p:spPr>
          <a:xfrm>
            <a:off x="4907520" y="2995560"/>
            <a:ext cx="4216320" cy="7424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18"/>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9"/>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9"/>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5" name="Shape 95"/>
        <p:cNvGrpSpPr/>
        <p:nvPr/>
      </p:nvGrpSpPr>
      <p:grpSpPr>
        <a:xfrm>
          <a:off x="0" y="0"/>
          <a:ext cx="0" cy="0"/>
          <a:chOff x="0" y="0"/>
          <a:chExt cx="0" cy="0"/>
        </a:xfrm>
      </p:grpSpPr>
      <p:sp>
        <p:nvSpPr>
          <p:cNvPr id="96" name="Google Shape;96;p20"/>
          <p:cNvSpPr txBox="1"/>
          <p:nvPr>
            <p:ph idx="1" type="subTitle"/>
          </p:nvPr>
        </p:nvSpPr>
        <p:spPr>
          <a:xfrm>
            <a:off x="479880" y="510480"/>
            <a:ext cx="8640720" cy="99086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8" name="Shape 98"/>
        <p:cNvGrpSpPr/>
        <p:nvPr/>
      </p:nvGrpSpPr>
      <p:grpSpPr>
        <a:xfrm>
          <a:off x="0" y="0"/>
          <a:ext cx="0" cy="0"/>
          <a:chOff x="0" y="0"/>
          <a:chExt cx="0" cy="0"/>
        </a:xfrm>
      </p:grpSpPr>
      <p:sp>
        <p:nvSpPr>
          <p:cNvPr id="99" name="Google Shape;99;p21"/>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1"/>
          <p:cNvSpPr txBox="1"/>
          <p:nvPr>
            <p:ph idx="1" type="body"/>
          </p:nvPr>
        </p:nvSpPr>
        <p:spPr>
          <a:xfrm>
            <a:off x="47988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1"/>
          <p:cNvSpPr txBox="1"/>
          <p:nvPr>
            <p:ph idx="2" type="body"/>
          </p:nvPr>
        </p:nvSpPr>
        <p:spPr>
          <a:xfrm>
            <a:off x="4907520" y="2995560"/>
            <a:ext cx="4216320" cy="7424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1"/>
          <p:cNvSpPr txBox="1"/>
          <p:nvPr>
            <p:ph idx="3" type="body"/>
          </p:nvPr>
        </p:nvSpPr>
        <p:spPr>
          <a:xfrm>
            <a:off x="479880" y="687384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1"/>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 name="Shape 15"/>
        <p:cNvGrpSpPr/>
        <p:nvPr/>
      </p:nvGrpSpPr>
      <p:grpSpPr>
        <a:xfrm>
          <a:off x="0" y="0"/>
          <a:ext cx="0" cy="0"/>
          <a:chOff x="0" y="0"/>
          <a:chExt cx="0" cy="0"/>
        </a:xfrm>
      </p:grpSpPr>
      <p:sp>
        <p:nvSpPr>
          <p:cNvPr id="16" name="Google Shape;16;p3"/>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4" name="Shape 104"/>
        <p:cNvGrpSpPr/>
        <p:nvPr/>
      </p:nvGrpSpPr>
      <p:grpSpPr>
        <a:xfrm>
          <a:off x="0" y="0"/>
          <a:ext cx="0" cy="0"/>
          <a:chOff x="0" y="0"/>
          <a:chExt cx="0" cy="0"/>
        </a:xfrm>
      </p:grpSpPr>
      <p:sp>
        <p:nvSpPr>
          <p:cNvPr id="105" name="Google Shape;105;p22"/>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22"/>
          <p:cNvSpPr txBox="1"/>
          <p:nvPr>
            <p:ph idx="1" type="body"/>
          </p:nvPr>
        </p:nvSpPr>
        <p:spPr>
          <a:xfrm>
            <a:off x="479880" y="2995560"/>
            <a:ext cx="4216320" cy="7424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2"/>
          <p:cNvSpPr txBox="1"/>
          <p:nvPr>
            <p:ph idx="2" type="body"/>
          </p:nvPr>
        </p:nvSpPr>
        <p:spPr>
          <a:xfrm>
            <a:off x="490752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2"/>
          <p:cNvSpPr txBox="1"/>
          <p:nvPr>
            <p:ph idx="3" type="body"/>
          </p:nvPr>
        </p:nvSpPr>
        <p:spPr>
          <a:xfrm>
            <a:off x="4907520" y="687384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2"/>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0" name="Shape 110"/>
        <p:cNvGrpSpPr/>
        <p:nvPr/>
      </p:nvGrpSpPr>
      <p:grpSpPr>
        <a:xfrm>
          <a:off x="0" y="0"/>
          <a:ext cx="0" cy="0"/>
          <a:chOff x="0" y="0"/>
          <a:chExt cx="0" cy="0"/>
        </a:xfrm>
      </p:grpSpPr>
      <p:sp>
        <p:nvSpPr>
          <p:cNvPr id="111" name="Google Shape;111;p23"/>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3"/>
          <p:cNvSpPr txBox="1"/>
          <p:nvPr>
            <p:ph idx="1" type="body"/>
          </p:nvPr>
        </p:nvSpPr>
        <p:spPr>
          <a:xfrm>
            <a:off x="47988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23"/>
          <p:cNvSpPr txBox="1"/>
          <p:nvPr>
            <p:ph idx="2" type="body"/>
          </p:nvPr>
        </p:nvSpPr>
        <p:spPr>
          <a:xfrm>
            <a:off x="490752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23"/>
          <p:cNvSpPr txBox="1"/>
          <p:nvPr>
            <p:ph idx="3" type="body"/>
          </p:nvPr>
        </p:nvSpPr>
        <p:spPr>
          <a:xfrm>
            <a:off x="479880" y="6873840"/>
            <a:ext cx="86407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3"/>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16" name="Shape 116"/>
        <p:cNvGrpSpPr/>
        <p:nvPr/>
      </p:nvGrpSpPr>
      <p:grpSpPr>
        <a:xfrm>
          <a:off x="0" y="0"/>
          <a:ext cx="0" cy="0"/>
          <a:chOff x="0" y="0"/>
          <a:chExt cx="0" cy="0"/>
        </a:xfrm>
      </p:grpSpPr>
      <p:sp>
        <p:nvSpPr>
          <p:cNvPr id="117" name="Google Shape;117;p24"/>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4"/>
          <p:cNvSpPr txBox="1"/>
          <p:nvPr>
            <p:ph idx="1" type="body"/>
          </p:nvPr>
        </p:nvSpPr>
        <p:spPr>
          <a:xfrm>
            <a:off x="479880" y="2995560"/>
            <a:ext cx="86407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 name="Google Shape;119;p24"/>
          <p:cNvSpPr txBox="1"/>
          <p:nvPr>
            <p:ph idx="2" type="body"/>
          </p:nvPr>
        </p:nvSpPr>
        <p:spPr>
          <a:xfrm>
            <a:off x="479880" y="6873840"/>
            <a:ext cx="86407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 name="Google Shape;120;p24"/>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21" name="Shape 121"/>
        <p:cNvGrpSpPr/>
        <p:nvPr/>
      </p:nvGrpSpPr>
      <p:grpSpPr>
        <a:xfrm>
          <a:off x="0" y="0"/>
          <a:ext cx="0" cy="0"/>
          <a:chOff x="0" y="0"/>
          <a:chExt cx="0" cy="0"/>
        </a:xfrm>
      </p:grpSpPr>
      <p:sp>
        <p:nvSpPr>
          <p:cNvPr id="122" name="Google Shape;122;p25"/>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5"/>
          <p:cNvSpPr txBox="1"/>
          <p:nvPr>
            <p:ph idx="1" type="body"/>
          </p:nvPr>
        </p:nvSpPr>
        <p:spPr>
          <a:xfrm>
            <a:off x="47988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 name="Google Shape;124;p25"/>
          <p:cNvSpPr txBox="1"/>
          <p:nvPr>
            <p:ph idx="2" type="body"/>
          </p:nvPr>
        </p:nvSpPr>
        <p:spPr>
          <a:xfrm>
            <a:off x="490752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25"/>
          <p:cNvSpPr txBox="1"/>
          <p:nvPr>
            <p:ph idx="3" type="body"/>
          </p:nvPr>
        </p:nvSpPr>
        <p:spPr>
          <a:xfrm>
            <a:off x="479880" y="687384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 name="Google Shape;126;p25"/>
          <p:cNvSpPr txBox="1"/>
          <p:nvPr>
            <p:ph idx="4" type="body"/>
          </p:nvPr>
        </p:nvSpPr>
        <p:spPr>
          <a:xfrm>
            <a:off x="4907520" y="687384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 name="Google Shape;127;p25"/>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28" name="Shape 128"/>
        <p:cNvGrpSpPr/>
        <p:nvPr/>
      </p:nvGrpSpPr>
      <p:grpSpPr>
        <a:xfrm>
          <a:off x="0" y="0"/>
          <a:ext cx="0" cy="0"/>
          <a:chOff x="0" y="0"/>
          <a:chExt cx="0" cy="0"/>
        </a:xfrm>
      </p:grpSpPr>
      <p:sp>
        <p:nvSpPr>
          <p:cNvPr id="129" name="Google Shape;129;p26"/>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6"/>
          <p:cNvSpPr txBox="1"/>
          <p:nvPr>
            <p:ph idx="1" type="body"/>
          </p:nvPr>
        </p:nvSpPr>
        <p:spPr>
          <a:xfrm>
            <a:off x="479880" y="299556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1" name="Google Shape;131;p26"/>
          <p:cNvSpPr txBox="1"/>
          <p:nvPr>
            <p:ph idx="2" type="body"/>
          </p:nvPr>
        </p:nvSpPr>
        <p:spPr>
          <a:xfrm>
            <a:off x="3401280" y="299556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2" name="Google Shape;132;p26"/>
          <p:cNvSpPr txBox="1"/>
          <p:nvPr>
            <p:ph idx="3" type="body"/>
          </p:nvPr>
        </p:nvSpPr>
        <p:spPr>
          <a:xfrm>
            <a:off x="6323040" y="299556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26"/>
          <p:cNvSpPr txBox="1"/>
          <p:nvPr>
            <p:ph idx="4" type="body"/>
          </p:nvPr>
        </p:nvSpPr>
        <p:spPr>
          <a:xfrm>
            <a:off x="479880" y="687384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26"/>
          <p:cNvSpPr txBox="1"/>
          <p:nvPr>
            <p:ph idx="5" type="body"/>
          </p:nvPr>
        </p:nvSpPr>
        <p:spPr>
          <a:xfrm>
            <a:off x="3401280" y="687384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5" name="Google Shape;135;p26"/>
          <p:cNvSpPr txBox="1"/>
          <p:nvPr>
            <p:ph idx="6" type="body"/>
          </p:nvPr>
        </p:nvSpPr>
        <p:spPr>
          <a:xfrm>
            <a:off x="6323040" y="6873840"/>
            <a:ext cx="278208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6" name="Google Shape;136;p26"/>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
          <p:cNvSpPr txBox="1"/>
          <p:nvPr>
            <p:ph idx="1" type="body"/>
          </p:nvPr>
        </p:nvSpPr>
        <p:spPr>
          <a:xfrm>
            <a:off x="479880" y="2995560"/>
            <a:ext cx="8640720" cy="7424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4"/>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1" name="Shape 21"/>
        <p:cNvGrpSpPr/>
        <p:nvPr/>
      </p:nvGrpSpPr>
      <p:grpSpPr>
        <a:xfrm>
          <a:off x="0" y="0"/>
          <a:ext cx="0" cy="0"/>
          <a:chOff x="0" y="0"/>
          <a:chExt cx="0" cy="0"/>
        </a:xfrm>
      </p:grpSpPr>
      <p:sp>
        <p:nvSpPr>
          <p:cNvPr id="22" name="Google Shape;22;p5"/>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
          <p:cNvSpPr txBox="1"/>
          <p:nvPr>
            <p:ph idx="1" type="body"/>
          </p:nvPr>
        </p:nvSpPr>
        <p:spPr>
          <a:xfrm>
            <a:off x="479880" y="2995560"/>
            <a:ext cx="4216320" cy="7424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5"/>
          <p:cNvSpPr txBox="1"/>
          <p:nvPr>
            <p:ph idx="2" type="body"/>
          </p:nvPr>
        </p:nvSpPr>
        <p:spPr>
          <a:xfrm>
            <a:off x="4907520" y="2995560"/>
            <a:ext cx="4216320" cy="7424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 name="Google Shape;25;p5"/>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 name="Shape 29"/>
        <p:cNvGrpSpPr/>
        <p:nvPr/>
      </p:nvGrpSpPr>
      <p:grpSpPr>
        <a:xfrm>
          <a:off x="0" y="0"/>
          <a:ext cx="0" cy="0"/>
          <a:chOff x="0" y="0"/>
          <a:chExt cx="0" cy="0"/>
        </a:xfrm>
      </p:grpSpPr>
      <p:sp>
        <p:nvSpPr>
          <p:cNvPr id="30" name="Google Shape;30;p7"/>
          <p:cNvSpPr txBox="1"/>
          <p:nvPr>
            <p:ph idx="1" type="subTitle"/>
          </p:nvPr>
        </p:nvSpPr>
        <p:spPr>
          <a:xfrm>
            <a:off x="479880" y="510480"/>
            <a:ext cx="8640720" cy="99086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2" name="Shape 32"/>
        <p:cNvGrpSpPr/>
        <p:nvPr/>
      </p:nvGrpSpPr>
      <p:grpSpPr>
        <a:xfrm>
          <a:off x="0" y="0"/>
          <a:ext cx="0" cy="0"/>
          <a:chOff x="0" y="0"/>
          <a:chExt cx="0" cy="0"/>
        </a:xfrm>
      </p:grpSpPr>
      <p:sp>
        <p:nvSpPr>
          <p:cNvPr id="33" name="Google Shape;33;p8"/>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8"/>
          <p:cNvSpPr txBox="1"/>
          <p:nvPr>
            <p:ph idx="1" type="body"/>
          </p:nvPr>
        </p:nvSpPr>
        <p:spPr>
          <a:xfrm>
            <a:off x="47988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8"/>
          <p:cNvSpPr txBox="1"/>
          <p:nvPr>
            <p:ph idx="2" type="body"/>
          </p:nvPr>
        </p:nvSpPr>
        <p:spPr>
          <a:xfrm>
            <a:off x="4907520" y="2995560"/>
            <a:ext cx="4216320" cy="7424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8"/>
          <p:cNvSpPr txBox="1"/>
          <p:nvPr>
            <p:ph idx="3" type="body"/>
          </p:nvPr>
        </p:nvSpPr>
        <p:spPr>
          <a:xfrm>
            <a:off x="479880" y="687384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8"/>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8" name="Shape 38"/>
        <p:cNvGrpSpPr/>
        <p:nvPr/>
      </p:nvGrpSpPr>
      <p:grpSpPr>
        <a:xfrm>
          <a:off x="0" y="0"/>
          <a:ext cx="0" cy="0"/>
          <a:chOff x="0" y="0"/>
          <a:chExt cx="0" cy="0"/>
        </a:xfrm>
      </p:grpSpPr>
      <p:sp>
        <p:nvSpPr>
          <p:cNvPr id="39" name="Google Shape;39;p9"/>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9"/>
          <p:cNvSpPr txBox="1"/>
          <p:nvPr>
            <p:ph idx="1" type="body"/>
          </p:nvPr>
        </p:nvSpPr>
        <p:spPr>
          <a:xfrm>
            <a:off x="479880" y="2995560"/>
            <a:ext cx="4216320" cy="7424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9"/>
          <p:cNvSpPr txBox="1"/>
          <p:nvPr>
            <p:ph idx="2" type="body"/>
          </p:nvPr>
        </p:nvSpPr>
        <p:spPr>
          <a:xfrm>
            <a:off x="490752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9"/>
          <p:cNvSpPr txBox="1"/>
          <p:nvPr>
            <p:ph idx="3" type="body"/>
          </p:nvPr>
        </p:nvSpPr>
        <p:spPr>
          <a:xfrm>
            <a:off x="4907520" y="687384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9"/>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4" name="Shape 44"/>
        <p:cNvGrpSpPr/>
        <p:nvPr/>
      </p:nvGrpSpPr>
      <p:grpSpPr>
        <a:xfrm>
          <a:off x="0" y="0"/>
          <a:ext cx="0" cy="0"/>
          <a:chOff x="0" y="0"/>
          <a:chExt cx="0" cy="0"/>
        </a:xfrm>
      </p:grpSpPr>
      <p:sp>
        <p:nvSpPr>
          <p:cNvPr id="45" name="Google Shape;45;p10"/>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0"/>
          <p:cNvSpPr txBox="1"/>
          <p:nvPr>
            <p:ph idx="1" type="body"/>
          </p:nvPr>
        </p:nvSpPr>
        <p:spPr>
          <a:xfrm>
            <a:off x="47988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0"/>
          <p:cNvSpPr txBox="1"/>
          <p:nvPr>
            <p:ph idx="2" type="body"/>
          </p:nvPr>
        </p:nvSpPr>
        <p:spPr>
          <a:xfrm>
            <a:off x="4907520" y="2995560"/>
            <a:ext cx="42163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0"/>
          <p:cNvSpPr txBox="1"/>
          <p:nvPr>
            <p:ph idx="3" type="body"/>
          </p:nvPr>
        </p:nvSpPr>
        <p:spPr>
          <a:xfrm>
            <a:off x="479880" y="6873840"/>
            <a:ext cx="8640720" cy="354132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0"/>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lvl1pPr lvl="0">
              <a:buNone/>
              <a:defRPr sz="1700">
                <a:solidFill>
                  <a:srgbClr val="000000"/>
                </a:solidFill>
                <a:latin typeface="Arial"/>
                <a:ea typeface="Arial"/>
                <a:cs typeface="Arial"/>
                <a:sym typeface="Arial"/>
              </a:defRPr>
            </a:lvl1pPr>
            <a:lvl2pPr lvl="1">
              <a:buNone/>
              <a:defRPr sz="1700">
                <a:solidFill>
                  <a:srgbClr val="000000"/>
                </a:solidFill>
                <a:latin typeface="Arial"/>
                <a:ea typeface="Arial"/>
                <a:cs typeface="Arial"/>
                <a:sym typeface="Arial"/>
              </a:defRPr>
            </a:lvl2pPr>
            <a:lvl3pPr lvl="2">
              <a:buNone/>
              <a:defRPr sz="1700">
                <a:solidFill>
                  <a:srgbClr val="000000"/>
                </a:solidFill>
                <a:latin typeface="Arial"/>
                <a:ea typeface="Arial"/>
                <a:cs typeface="Arial"/>
                <a:sym typeface="Arial"/>
              </a:defRPr>
            </a:lvl3pPr>
            <a:lvl4pPr lvl="3">
              <a:buNone/>
              <a:defRPr sz="1700">
                <a:solidFill>
                  <a:srgbClr val="000000"/>
                </a:solidFill>
                <a:latin typeface="Arial"/>
                <a:ea typeface="Arial"/>
                <a:cs typeface="Arial"/>
                <a:sym typeface="Arial"/>
              </a:defRPr>
            </a:lvl4pPr>
            <a:lvl5pPr lvl="4">
              <a:buNone/>
              <a:defRPr sz="1700">
                <a:solidFill>
                  <a:srgbClr val="000000"/>
                </a:solidFill>
                <a:latin typeface="Arial"/>
                <a:ea typeface="Arial"/>
                <a:cs typeface="Arial"/>
                <a:sym typeface="Arial"/>
              </a:defRPr>
            </a:lvl5pPr>
            <a:lvl6pPr lvl="5">
              <a:buNone/>
              <a:defRPr sz="1700">
                <a:solidFill>
                  <a:srgbClr val="000000"/>
                </a:solidFill>
                <a:latin typeface="Arial"/>
                <a:ea typeface="Arial"/>
                <a:cs typeface="Arial"/>
                <a:sym typeface="Arial"/>
              </a:defRPr>
            </a:lvl6pPr>
            <a:lvl7pPr lvl="6">
              <a:buNone/>
              <a:defRPr sz="1700">
                <a:solidFill>
                  <a:srgbClr val="000000"/>
                </a:solidFill>
                <a:latin typeface="Arial"/>
                <a:ea typeface="Arial"/>
                <a:cs typeface="Arial"/>
                <a:sym typeface="Arial"/>
              </a:defRPr>
            </a:lvl7pPr>
            <a:lvl8pPr lvl="7">
              <a:buNone/>
              <a:defRPr sz="1700">
                <a:solidFill>
                  <a:srgbClr val="000000"/>
                </a:solidFill>
                <a:latin typeface="Arial"/>
                <a:ea typeface="Arial"/>
                <a:cs typeface="Arial"/>
                <a:sym typeface="Arial"/>
              </a:defRPr>
            </a:lvl8pPr>
            <a:lvl9pPr lvl="8">
              <a:buNone/>
              <a:defRPr sz="17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2095200"/>
            <a:ext cx="8160840" cy="445644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0" type="dt"/>
          </p:nvPr>
        </p:nvSpPr>
        <p:spPr>
          <a:xfrm>
            <a:off x="660240" y="11865240"/>
            <a:ext cx="2160000" cy="6811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
          <p:cNvSpPr txBox="1"/>
          <p:nvPr>
            <p:ph idx="11" type="ftr"/>
          </p:nvPr>
        </p:nvSpPr>
        <p:spPr>
          <a:xfrm>
            <a:off x="3180240" y="11865240"/>
            <a:ext cx="3240000" cy="6811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2" type="sldNum"/>
          </p:nvPr>
        </p:nvSpPr>
        <p:spPr>
          <a:xfrm>
            <a:off x="6780960" y="11865240"/>
            <a:ext cx="2160000" cy="68112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solidFill>
                <a:srgbClr val="000000"/>
              </a:solidFill>
              <a:latin typeface="Times New Roman"/>
              <a:ea typeface="Times New Roman"/>
              <a:cs typeface="Times New Roman"/>
              <a:sym typeface="Times New Roman"/>
            </a:endParaRPr>
          </a:p>
        </p:txBody>
      </p:sp>
      <p:sp>
        <p:nvSpPr>
          <p:cNvPr id="10" name="Google Shape;10;p1"/>
          <p:cNvSpPr txBox="1"/>
          <p:nvPr>
            <p:ph idx="1" type="body"/>
          </p:nvPr>
        </p:nvSpPr>
        <p:spPr>
          <a:xfrm>
            <a:off x="479880" y="2995560"/>
            <a:ext cx="8640720" cy="7424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 name="Shape 71"/>
        <p:cNvGrpSpPr/>
        <p:nvPr/>
      </p:nvGrpSpPr>
      <p:grpSpPr>
        <a:xfrm>
          <a:off x="0" y="0"/>
          <a:ext cx="0" cy="0"/>
          <a:chOff x="0" y="0"/>
          <a:chExt cx="0" cy="0"/>
        </a:xfrm>
      </p:grpSpPr>
      <p:sp>
        <p:nvSpPr>
          <p:cNvPr id="72" name="Google Shape;72;p14"/>
          <p:cNvSpPr txBox="1"/>
          <p:nvPr>
            <p:ph idx="10" type="dt"/>
          </p:nvPr>
        </p:nvSpPr>
        <p:spPr>
          <a:xfrm>
            <a:off x="660240" y="11865240"/>
            <a:ext cx="2160000" cy="6811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3" name="Google Shape;73;p14"/>
          <p:cNvSpPr txBox="1"/>
          <p:nvPr>
            <p:ph idx="11" type="ftr"/>
          </p:nvPr>
        </p:nvSpPr>
        <p:spPr>
          <a:xfrm>
            <a:off x="3180240" y="11865240"/>
            <a:ext cx="3240000" cy="6811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4" name="Google Shape;74;p14"/>
          <p:cNvSpPr txBox="1"/>
          <p:nvPr>
            <p:ph idx="12" type="sldNum"/>
          </p:nvPr>
        </p:nvSpPr>
        <p:spPr>
          <a:xfrm>
            <a:off x="6780960" y="11865240"/>
            <a:ext cx="2160000" cy="68112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buNone/>
              <a:defRPr b="0" i="0" sz="126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solidFill>
                <a:srgbClr val="000000"/>
              </a:solidFill>
              <a:latin typeface="Times New Roman"/>
              <a:ea typeface="Times New Roman"/>
              <a:cs typeface="Times New Roman"/>
              <a:sym typeface="Times New Roman"/>
            </a:endParaRPr>
          </a:p>
        </p:txBody>
      </p:sp>
      <p:sp>
        <p:nvSpPr>
          <p:cNvPr id="75" name="Google Shape;75;p14"/>
          <p:cNvSpPr txBox="1"/>
          <p:nvPr>
            <p:ph type="title"/>
          </p:nvPr>
        </p:nvSpPr>
        <p:spPr>
          <a:xfrm>
            <a:off x="479880" y="510480"/>
            <a:ext cx="8640720" cy="213732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6" name="Google Shape;76;p14"/>
          <p:cNvSpPr txBox="1"/>
          <p:nvPr>
            <p:ph idx="1" type="body"/>
          </p:nvPr>
        </p:nvSpPr>
        <p:spPr>
          <a:xfrm>
            <a:off x="479880" y="2995560"/>
            <a:ext cx="8640720" cy="7424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7.png"/><Relationship Id="rId6"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hyperlink" Target="https://github.com/rogerio22mr/prompts-recipe-to-create-a-ebook" TargetMode="External"/><Relationship Id="rId5" Type="http://schemas.openxmlformats.org/officeDocument/2006/relationships/hyperlink" Target="https://github.com/rogerio22mr/prompts-recipe-to-create-a-ebook" TargetMode="External"/><Relationship Id="rId6" Type="http://schemas.openxmlformats.org/officeDocument/2006/relationships/hyperlink" Target="https://github.com/rogerio22mr/prompts-recipe-to-create-a-ebook" TargetMode="External"/><Relationship Id="rId7" Type="http://schemas.openxmlformats.org/officeDocument/2006/relationships/image" Target="../media/image18.png"/><Relationship Id="rId8"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7E6E6"/>
        </a:solidFill>
      </p:bgPr>
    </p:bg>
    <p:spTree>
      <p:nvGrpSpPr>
        <p:cNvPr id="140" name="Shape 140"/>
        <p:cNvGrpSpPr/>
        <p:nvPr/>
      </p:nvGrpSpPr>
      <p:grpSpPr>
        <a:xfrm>
          <a:off x="0" y="0"/>
          <a:ext cx="0" cy="0"/>
          <a:chOff x="0" y="0"/>
          <a:chExt cx="0" cy="0"/>
        </a:xfrm>
      </p:grpSpPr>
      <p:sp>
        <p:nvSpPr>
          <p:cNvPr id="141" name="Google Shape;141;p27"/>
          <p:cNvSpPr/>
          <p:nvPr/>
        </p:nvSpPr>
        <p:spPr>
          <a:xfrm>
            <a:off x="0" y="0"/>
            <a:ext cx="9600840" cy="12801240"/>
          </a:xfrm>
          <a:prstGeom prst="rect">
            <a:avLst/>
          </a:prstGeom>
          <a:solidFill>
            <a:srgbClr val="0517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7"/>
          <p:cNvSpPr/>
          <p:nvPr/>
        </p:nvSpPr>
        <p:spPr>
          <a:xfrm>
            <a:off x="0" y="2446920"/>
            <a:ext cx="9600840" cy="830520"/>
          </a:xfrm>
          <a:prstGeom prst="rect">
            <a:avLst/>
          </a:prstGeom>
          <a:solidFill>
            <a:srgbClr val="E863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7"/>
          <p:cNvSpPr/>
          <p:nvPr/>
        </p:nvSpPr>
        <p:spPr>
          <a:xfrm>
            <a:off x="326160" y="2463120"/>
            <a:ext cx="8929080" cy="821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pt-BR" sz="4800" u="none" cap="none" strike="noStrike">
                <a:solidFill>
                  <a:srgbClr val="FFFFFF"/>
                </a:solidFill>
                <a:latin typeface="Impact"/>
                <a:ea typeface="Impact"/>
                <a:cs typeface="Impact"/>
                <a:sym typeface="Impact"/>
              </a:rPr>
              <a:t>Guia Prático de Streams e Lambdas</a:t>
            </a:r>
            <a:endParaRPr b="0" i="0" sz="4800" u="none" cap="none" strike="noStrike">
              <a:latin typeface="Arial"/>
              <a:ea typeface="Arial"/>
              <a:cs typeface="Arial"/>
              <a:sym typeface="Arial"/>
            </a:endParaRPr>
          </a:p>
        </p:txBody>
      </p:sp>
      <p:sp>
        <p:nvSpPr>
          <p:cNvPr id="144" name="Google Shape;144;p27"/>
          <p:cNvSpPr/>
          <p:nvPr/>
        </p:nvSpPr>
        <p:spPr>
          <a:xfrm>
            <a:off x="1031760" y="10217520"/>
            <a:ext cx="7563240" cy="10652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3200" u="none" cap="none" strike="noStrike">
                <a:solidFill>
                  <a:srgbClr val="FFFFFF"/>
                </a:solidFill>
                <a:latin typeface="Calibri"/>
                <a:ea typeface="Calibri"/>
                <a:cs typeface="Calibri"/>
                <a:sym typeface="Calibri"/>
              </a:rPr>
              <a:t>Aprenda a processar dados em Java de maneira clara e eficiente</a:t>
            </a:r>
            <a:endParaRPr b="0" i="0" sz="3200" u="none" cap="none" strike="noStrike">
              <a:latin typeface="Arial"/>
              <a:ea typeface="Arial"/>
              <a:cs typeface="Arial"/>
              <a:sym typeface="Arial"/>
            </a:endParaRPr>
          </a:p>
        </p:txBody>
      </p:sp>
      <p:sp>
        <p:nvSpPr>
          <p:cNvPr id="145" name="Google Shape;145;p27"/>
          <p:cNvSpPr/>
          <p:nvPr/>
        </p:nvSpPr>
        <p:spPr>
          <a:xfrm>
            <a:off x="2080440" y="11632680"/>
            <a:ext cx="5483520" cy="830520"/>
          </a:xfrm>
          <a:prstGeom prst="rect">
            <a:avLst/>
          </a:prstGeom>
          <a:solidFill>
            <a:srgbClr val="E8633A">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p:nvPr/>
        </p:nvSpPr>
        <p:spPr>
          <a:xfrm>
            <a:off x="2542680" y="11632680"/>
            <a:ext cx="4555800" cy="15519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pt-BR" sz="4800" u="none" cap="none" strike="noStrike">
                <a:solidFill>
                  <a:srgbClr val="0D0A27"/>
                </a:solidFill>
                <a:latin typeface="Impact"/>
                <a:ea typeface="Impact"/>
                <a:cs typeface="Impact"/>
                <a:sym typeface="Impact"/>
              </a:rPr>
              <a:t>ROGERIO RICARDO</a:t>
            </a:r>
            <a:endParaRPr b="0" i="0" sz="4800" u="none" cap="none" strike="noStrike">
              <a:latin typeface="Arial"/>
              <a:ea typeface="Arial"/>
              <a:cs typeface="Arial"/>
              <a:sym typeface="Arial"/>
            </a:endParaRPr>
          </a:p>
        </p:txBody>
      </p:sp>
      <p:sp>
        <p:nvSpPr>
          <p:cNvPr id="147" name="Google Shape;147;p27"/>
          <p:cNvSpPr/>
          <p:nvPr/>
        </p:nvSpPr>
        <p:spPr>
          <a:xfrm>
            <a:off x="552960" y="338040"/>
            <a:ext cx="10124280" cy="1552680"/>
          </a:xfrm>
          <a:prstGeom prst="rect">
            <a:avLst/>
          </a:prstGeom>
          <a:noFill/>
          <a:ln>
            <a:noFill/>
          </a:ln>
          <a:effectLst>
            <a:outerShdw dir="5400000" dist="50760">
              <a:srgbClr val="000000"/>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pt-BR" sz="9600" u="none" cap="none" strike="noStrike">
                <a:solidFill>
                  <a:srgbClr val="FFFFFF"/>
                </a:solidFill>
                <a:latin typeface="Arial"/>
                <a:ea typeface="Arial"/>
                <a:cs typeface="Arial"/>
                <a:sym typeface="Arial"/>
              </a:rPr>
              <a:t>Java Funcional</a:t>
            </a:r>
            <a:endParaRPr b="0" i="0" sz="9600" u="none" cap="none" strike="noStrike">
              <a:latin typeface="Arial"/>
              <a:ea typeface="Arial"/>
              <a:cs typeface="Arial"/>
              <a:sym typeface="Arial"/>
            </a:endParaRPr>
          </a:p>
        </p:txBody>
      </p:sp>
      <p:pic>
        <p:nvPicPr>
          <p:cNvPr id="148" name="Google Shape;148;p27"/>
          <p:cNvPicPr preferRelativeResize="0"/>
          <p:nvPr/>
        </p:nvPicPr>
        <p:blipFill rotWithShape="1">
          <a:blip r:embed="rId3">
            <a:alphaModFix/>
          </a:blip>
          <a:srcRect b="24402" l="5978" r="5969" t="23775"/>
          <a:stretch/>
        </p:blipFill>
        <p:spPr>
          <a:xfrm>
            <a:off x="0" y="4174025"/>
            <a:ext cx="9601198" cy="4975299"/>
          </a:xfrm>
          <a:prstGeom prst="rect">
            <a:avLst/>
          </a:prstGeom>
          <a:noFill/>
          <a:ln>
            <a:noFill/>
          </a:ln>
        </p:spPr>
      </p:pic>
      <p:sp>
        <p:nvSpPr>
          <p:cNvPr id="149" name="Google Shape;149;p27"/>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p:nvPr/>
        </p:nvSpPr>
        <p:spPr>
          <a:xfrm>
            <a:off x="0" y="0"/>
            <a:ext cx="9600900" cy="1280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a:off x="892450" y="6004800"/>
            <a:ext cx="7816200" cy="13431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pt-BR" sz="8800">
                <a:solidFill>
                  <a:srgbClr val="FFFFFF"/>
                </a:solidFill>
                <a:latin typeface="Impact"/>
                <a:ea typeface="Impact"/>
                <a:cs typeface="Impact"/>
                <a:sym typeface="Impact"/>
              </a:rPr>
              <a:t>OLÁ STREAMS</a:t>
            </a:r>
            <a:endParaRPr b="0" i="0" sz="8800" u="none" cap="none" strike="noStrike">
              <a:latin typeface="Arial"/>
              <a:ea typeface="Arial"/>
              <a:cs typeface="Arial"/>
              <a:sym typeface="Arial"/>
            </a:endParaRPr>
          </a:p>
        </p:txBody>
      </p:sp>
      <p:sp>
        <p:nvSpPr>
          <p:cNvPr id="241" name="Google Shape;241;p36"/>
          <p:cNvSpPr/>
          <p:nvPr/>
        </p:nvSpPr>
        <p:spPr>
          <a:xfrm>
            <a:off x="807480" y="2133720"/>
            <a:ext cx="7816200" cy="4463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28700" u="none" cap="none" strike="noStrike">
                <a:solidFill>
                  <a:srgbClr val="E8633A"/>
                </a:solidFill>
                <a:latin typeface="Impact"/>
                <a:ea typeface="Impact"/>
                <a:cs typeface="Impact"/>
                <a:sym typeface="Impact"/>
              </a:rPr>
              <a:t>0</a:t>
            </a:r>
            <a:r>
              <a:rPr lang="pt-BR" sz="28700">
                <a:solidFill>
                  <a:srgbClr val="E8633A"/>
                </a:solidFill>
                <a:latin typeface="Impact"/>
                <a:ea typeface="Impact"/>
                <a:cs typeface="Impact"/>
                <a:sym typeface="Impact"/>
              </a:rPr>
              <a:t>3</a:t>
            </a:r>
            <a:endParaRPr b="0" i="0" sz="28700" u="none" cap="none" strike="noStrike">
              <a:solidFill>
                <a:srgbClr val="E8633A"/>
              </a:solidFill>
              <a:latin typeface="Arial"/>
              <a:ea typeface="Arial"/>
              <a:cs typeface="Arial"/>
              <a:sym typeface="Arial"/>
            </a:endParaRPr>
          </a:p>
        </p:txBody>
      </p:sp>
      <p:sp>
        <p:nvSpPr>
          <p:cNvPr id="242" name="Google Shape;242;p36"/>
          <p:cNvSpPr/>
          <p:nvPr/>
        </p:nvSpPr>
        <p:spPr>
          <a:xfrm flipH="1" rot="-10796400">
            <a:off x="986347" y="7566660"/>
            <a:ext cx="7735804" cy="1011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p:nvPr/>
        </p:nvSpPr>
        <p:spPr>
          <a:xfrm>
            <a:off x="892100" y="576229"/>
            <a:ext cx="7816200" cy="77121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Agora que entendemos as lambdas, podemos conhecer sua parceira mais poderosa: a API de Streams.</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O que é uma Stream?</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Uma Stream é uma sequência de elementos vinda de uma fonte de dados (como uma List ou um Array) que suporta operações de agregação. Pense nela como uma linha de produção para seus dados.</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Características principais:</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Char char="●"/>
            </a:pPr>
            <a:r>
              <a:rPr lang="pt-BR" sz="2400">
                <a:latin typeface="Calibri"/>
                <a:ea typeface="Calibri"/>
                <a:cs typeface="Calibri"/>
                <a:sym typeface="Calibri"/>
              </a:rPr>
              <a:t>Não armazena dados: A stream não é uma estrutura de dados. Ela transporta os dados da fonte através de um pipeline de operações.</a:t>
            </a:r>
            <a:endParaRPr sz="2400">
              <a:latin typeface="Calibri"/>
              <a:ea typeface="Calibri"/>
              <a:cs typeface="Calibri"/>
              <a:sym typeface="Calibri"/>
            </a:endParaRPr>
          </a:p>
          <a:p>
            <a:pPr indent="0" lvl="0" marL="457200" rtl="0" algn="just">
              <a:spcBef>
                <a:spcPts val="0"/>
              </a:spcBef>
              <a:spcAft>
                <a:spcPts val="0"/>
              </a:spcAft>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Char char="●"/>
            </a:pPr>
            <a:r>
              <a:rPr lang="pt-BR" sz="2400">
                <a:latin typeface="Calibri"/>
                <a:ea typeface="Calibri"/>
                <a:cs typeface="Calibri"/>
                <a:sym typeface="Calibri"/>
              </a:rPr>
              <a:t>É imutável: Uma operação em uma stream produz uma nova stream, sem modificar a coleção original.</a:t>
            </a:r>
            <a:endParaRPr sz="2400">
              <a:latin typeface="Calibri"/>
              <a:ea typeface="Calibri"/>
              <a:cs typeface="Calibri"/>
              <a:sym typeface="Calibri"/>
            </a:endParaRPr>
          </a:p>
          <a:p>
            <a:pPr indent="0" lvl="0" marL="457200" rtl="0" algn="just">
              <a:spcBef>
                <a:spcPts val="0"/>
              </a:spcBef>
              <a:spcAft>
                <a:spcPts val="0"/>
              </a:spcAft>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Char char="●"/>
            </a:pPr>
            <a:r>
              <a:rPr lang="pt-BR" sz="2400">
                <a:latin typeface="Calibri"/>
                <a:ea typeface="Calibri"/>
                <a:cs typeface="Calibri"/>
                <a:sym typeface="Calibri"/>
              </a:rPr>
              <a:t>Operações em pipeline: Você pode encadear várias operações.</a:t>
            </a:r>
            <a:endParaRPr sz="2400">
              <a:latin typeface="Calibri"/>
              <a:ea typeface="Calibri"/>
              <a:cs typeface="Calibri"/>
              <a:sym typeface="Calibri"/>
            </a:endParaRPr>
          </a:p>
        </p:txBody>
      </p:sp>
      <p:pic>
        <p:nvPicPr>
          <p:cNvPr id="249" name="Google Shape;249;p37"/>
          <p:cNvPicPr preferRelativeResize="0"/>
          <p:nvPr/>
        </p:nvPicPr>
        <p:blipFill rotWithShape="1">
          <a:blip r:embed="rId3">
            <a:alphaModFix amt="0"/>
          </a:blip>
          <a:srcRect b="0" l="0" r="0" t="0"/>
          <a:stretch/>
        </p:blipFill>
        <p:spPr>
          <a:xfrm>
            <a:off x="3128400" y="8686800"/>
            <a:ext cx="3200399" cy="3200399"/>
          </a:xfrm>
          <a:prstGeom prst="rect">
            <a:avLst/>
          </a:prstGeom>
          <a:noFill/>
          <a:ln>
            <a:noFill/>
          </a:ln>
        </p:spPr>
      </p:pic>
      <p:sp>
        <p:nvSpPr>
          <p:cNvPr id="250" name="Google Shape;250;p37"/>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52" name="Google Shape;252;p37"/>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253" name="Google Shape;253;p37"/>
          <p:cNvPicPr preferRelativeResize="0"/>
          <p:nvPr/>
        </p:nvPicPr>
        <p:blipFill rotWithShape="1">
          <a:blip r:embed="rId4">
            <a:alphaModFix/>
          </a:blip>
          <a:srcRect b="14421" l="21834" r="21834" t="14429"/>
          <a:stretch/>
        </p:blipFill>
        <p:spPr>
          <a:xfrm>
            <a:off x="3200400" y="8243147"/>
            <a:ext cx="3200399" cy="4042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p:nvPr/>
        </p:nvSpPr>
        <p:spPr>
          <a:xfrm>
            <a:off x="892100" y="576228"/>
            <a:ext cx="7816200" cy="17952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None/>
            </a:pPr>
            <a:r>
              <a:rPr lang="pt-BR" sz="2400">
                <a:latin typeface="Calibri"/>
                <a:ea typeface="Calibri"/>
                <a:cs typeface="Calibri"/>
                <a:sym typeface="Calibri"/>
              </a:rPr>
              <a:t>Como obter uma Stream?</a:t>
            </a:r>
            <a:endParaRPr sz="2400">
              <a:latin typeface="Calibri"/>
              <a:ea typeface="Calibri"/>
              <a:cs typeface="Calibri"/>
              <a:sym typeface="Calibri"/>
            </a:endParaRPr>
          </a:p>
          <a:p>
            <a:pPr indent="0" lvl="0" marL="0" rtl="0" algn="just">
              <a:spcBef>
                <a:spcPts val="0"/>
              </a:spcBef>
              <a:spcAft>
                <a:spcPts val="0"/>
              </a:spcAft>
              <a:buNone/>
            </a:pPr>
            <a:r>
              <a:t/>
            </a:r>
            <a:endParaRPr sz="2400">
              <a:latin typeface="Calibri"/>
              <a:ea typeface="Calibri"/>
              <a:cs typeface="Calibri"/>
              <a:sym typeface="Calibri"/>
            </a:endParaRPr>
          </a:p>
          <a:p>
            <a:pPr indent="0" lvl="0" marL="0" rtl="0" algn="just">
              <a:spcBef>
                <a:spcPts val="0"/>
              </a:spcBef>
              <a:spcAft>
                <a:spcPts val="0"/>
              </a:spcAft>
              <a:buNone/>
            </a:pPr>
            <a:r>
              <a:rPr lang="pt-BR" sz="2400">
                <a:latin typeface="Calibri"/>
                <a:ea typeface="Calibri"/>
                <a:cs typeface="Calibri"/>
                <a:sym typeface="Calibri"/>
              </a:rPr>
              <a:t>É muito fácil. Quase toda coleção em Java tem o método .stream().</a:t>
            </a:r>
            <a:endParaRPr sz="2400">
              <a:latin typeface="Calibri"/>
              <a:ea typeface="Calibri"/>
              <a:cs typeface="Calibri"/>
              <a:sym typeface="Calibri"/>
            </a:endParaRPr>
          </a:p>
        </p:txBody>
      </p:sp>
      <p:pic>
        <p:nvPicPr>
          <p:cNvPr id="259" name="Google Shape;259;p38"/>
          <p:cNvPicPr preferRelativeResize="0"/>
          <p:nvPr/>
        </p:nvPicPr>
        <p:blipFill rotWithShape="1">
          <a:blip r:embed="rId3">
            <a:alphaModFix amt="0"/>
          </a:blip>
          <a:srcRect b="0" l="0" r="0" t="0"/>
          <a:stretch/>
        </p:blipFill>
        <p:spPr>
          <a:xfrm>
            <a:off x="3128400" y="8686800"/>
            <a:ext cx="3200399" cy="3200399"/>
          </a:xfrm>
          <a:prstGeom prst="rect">
            <a:avLst/>
          </a:prstGeom>
          <a:noFill/>
          <a:ln>
            <a:noFill/>
          </a:ln>
        </p:spPr>
      </p:pic>
      <p:sp>
        <p:nvSpPr>
          <p:cNvPr id="260" name="Google Shape;260;p38"/>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8"/>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62" name="Google Shape;262;p38"/>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263" name="Google Shape;263;p38"/>
          <p:cNvPicPr preferRelativeResize="0"/>
          <p:nvPr/>
        </p:nvPicPr>
        <p:blipFill rotWithShape="1">
          <a:blip r:embed="rId4">
            <a:alphaModFix/>
          </a:blip>
          <a:srcRect b="14421" l="21834" r="21834" t="14429"/>
          <a:stretch/>
        </p:blipFill>
        <p:spPr>
          <a:xfrm>
            <a:off x="3200400" y="8243147"/>
            <a:ext cx="3200399" cy="4042501"/>
          </a:xfrm>
          <a:prstGeom prst="rect">
            <a:avLst/>
          </a:prstGeom>
          <a:noFill/>
          <a:ln>
            <a:noFill/>
          </a:ln>
        </p:spPr>
      </p:pic>
      <p:pic>
        <p:nvPicPr>
          <p:cNvPr id="264" name="Google Shape;264;p38"/>
          <p:cNvPicPr preferRelativeResize="0"/>
          <p:nvPr/>
        </p:nvPicPr>
        <p:blipFill>
          <a:blip r:embed="rId5">
            <a:alphaModFix/>
          </a:blip>
          <a:stretch>
            <a:fillRect/>
          </a:stretch>
        </p:blipFill>
        <p:spPr>
          <a:xfrm>
            <a:off x="152400" y="1533228"/>
            <a:ext cx="9296399" cy="3054920"/>
          </a:xfrm>
          <a:prstGeom prst="rect">
            <a:avLst/>
          </a:prstGeom>
          <a:noFill/>
          <a:ln>
            <a:noFill/>
          </a:ln>
        </p:spPr>
      </p:pic>
      <p:sp>
        <p:nvSpPr>
          <p:cNvPr id="265" name="Google Shape;265;p38"/>
          <p:cNvSpPr/>
          <p:nvPr/>
        </p:nvSpPr>
        <p:spPr>
          <a:xfrm>
            <a:off x="892500" y="4104912"/>
            <a:ext cx="7816200" cy="38334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Com nossa stream em mãos, podemos começar a nossa linha de produção. Uma linha de produção típica tem:</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AutoNum type="arabicPeriod"/>
            </a:pPr>
            <a:r>
              <a:rPr lang="pt-BR" sz="2400">
                <a:latin typeface="Calibri"/>
                <a:ea typeface="Calibri"/>
                <a:cs typeface="Calibri"/>
                <a:sym typeface="Calibri"/>
              </a:rPr>
              <a:t>Fonte (A coleção original).</a:t>
            </a:r>
            <a:endParaRPr sz="2400">
              <a:latin typeface="Calibri"/>
              <a:ea typeface="Calibri"/>
              <a:cs typeface="Calibri"/>
              <a:sym typeface="Calibri"/>
            </a:endParaRPr>
          </a:p>
          <a:p>
            <a:pPr indent="0" lvl="0" marL="457200" rtl="0" algn="just">
              <a:spcBef>
                <a:spcPts val="0"/>
              </a:spcBef>
              <a:spcAft>
                <a:spcPts val="0"/>
              </a:spcAft>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AutoNum type="arabicPeriod"/>
            </a:pPr>
            <a:r>
              <a:rPr lang="pt-BR" sz="2400">
                <a:latin typeface="Calibri"/>
                <a:ea typeface="Calibri"/>
                <a:cs typeface="Calibri"/>
                <a:sym typeface="Calibri"/>
              </a:rPr>
              <a:t>Operações Intermediárias (Filtros, transformações, etc. Ex: filter(), map()).</a:t>
            </a:r>
            <a:endParaRPr sz="2400">
              <a:latin typeface="Calibri"/>
              <a:ea typeface="Calibri"/>
              <a:cs typeface="Calibri"/>
              <a:sym typeface="Calibri"/>
            </a:endParaRPr>
          </a:p>
          <a:p>
            <a:pPr indent="0" lvl="0" marL="457200" rtl="0" algn="just">
              <a:spcBef>
                <a:spcPts val="0"/>
              </a:spcBef>
              <a:spcAft>
                <a:spcPts val="0"/>
              </a:spcAft>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AutoNum type="arabicPeriod"/>
            </a:pPr>
            <a:r>
              <a:rPr lang="pt-BR" sz="2400">
                <a:latin typeface="Calibri"/>
                <a:ea typeface="Calibri"/>
                <a:cs typeface="Calibri"/>
                <a:sym typeface="Calibri"/>
              </a:rPr>
              <a:t>Uma Operação Terminal (Que inicia o processo e produz um resultado. Ex: forEach(), collect()).</a:t>
            </a:r>
            <a:endParaRPr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p:nvPr/>
        </p:nvSpPr>
        <p:spPr>
          <a:xfrm>
            <a:off x="0" y="0"/>
            <a:ext cx="9600900" cy="1280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9"/>
          <p:cNvSpPr/>
          <p:nvPr/>
        </p:nvSpPr>
        <p:spPr>
          <a:xfrm>
            <a:off x="892450" y="6004800"/>
            <a:ext cx="7816200" cy="3986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pt-BR" sz="8800">
                <a:solidFill>
                  <a:srgbClr val="FFFFFF"/>
                </a:solidFill>
                <a:latin typeface="Impact"/>
                <a:ea typeface="Impact"/>
                <a:cs typeface="Impact"/>
                <a:sym typeface="Impact"/>
              </a:rPr>
              <a:t>A LINHA DE PRODUÇÃO: FILTER E MAP</a:t>
            </a:r>
            <a:endParaRPr b="0" i="0" sz="8800" u="none" cap="none" strike="noStrike">
              <a:latin typeface="Arial"/>
              <a:ea typeface="Arial"/>
              <a:cs typeface="Arial"/>
              <a:sym typeface="Arial"/>
            </a:endParaRPr>
          </a:p>
        </p:txBody>
      </p:sp>
      <p:sp>
        <p:nvSpPr>
          <p:cNvPr id="272" name="Google Shape;272;p39"/>
          <p:cNvSpPr/>
          <p:nvPr/>
        </p:nvSpPr>
        <p:spPr>
          <a:xfrm>
            <a:off x="807480" y="2133720"/>
            <a:ext cx="7816200" cy="4463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28700" u="none" cap="none" strike="noStrike">
                <a:solidFill>
                  <a:srgbClr val="E8633A"/>
                </a:solidFill>
                <a:latin typeface="Impact"/>
                <a:ea typeface="Impact"/>
                <a:cs typeface="Impact"/>
                <a:sym typeface="Impact"/>
              </a:rPr>
              <a:t>0</a:t>
            </a:r>
            <a:r>
              <a:rPr lang="pt-BR" sz="28700">
                <a:solidFill>
                  <a:srgbClr val="E8633A"/>
                </a:solidFill>
                <a:latin typeface="Impact"/>
                <a:ea typeface="Impact"/>
                <a:cs typeface="Impact"/>
                <a:sym typeface="Impact"/>
              </a:rPr>
              <a:t>4</a:t>
            </a:r>
            <a:endParaRPr b="0" i="0" sz="28700" u="none" cap="none" strike="noStrike">
              <a:solidFill>
                <a:srgbClr val="E8633A"/>
              </a:solidFill>
              <a:latin typeface="Arial"/>
              <a:ea typeface="Arial"/>
              <a:cs typeface="Arial"/>
              <a:sym typeface="Arial"/>
            </a:endParaRPr>
          </a:p>
        </p:txBody>
      </p:sp>
      <p:sp>
        <p:nvSpPr>
          <p:cNvPr id="273" name="Google Shape;273;p39"/>
          <p:cNvSpPr/>
          <p:nvPr/>
        </p:nvSpPr>
        <p:spPr>
          <a:xfrm flipH="1" rot="-10796400">
            <a:off x="986347" y="10386060"/>
            <a:ext cx="7735804" cy="1011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9"/>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p:nvPr/>
        </p:nvSpPr>
        <p:spPr>
          <a:xfrm>
            <a:off x="892100" y="576222"/>
            <a:ext cx="7816200" cy="37587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1. Filtrando com filter()</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filter é como um controle de qualidade. Ele recebe uma lambda que retorna true ou false (um Predicate). Se a lambda retornar true, o elemento passa para a próxima fase.</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just">
              <a:spcBef>
                <a:spcPts val="0"/>
              </a:spcBef>
              <a:spcAft>
                <a:spcPts val="0"/>
              </a:spcAft>
              <a:buNone/>
            </a:pPr>
            <a:r>
              <a:rPr lang="pt-BR" sz="2400">
                <a:latin typeface="Calibri"/>
                <a:ea typeface="Calibri"/>
                <a:cs typeface="Calibri"/>
                <a:sym typeface="Calibri"/>
              </a:rPr>
              <a:t>Exemplo: Pegar apenas os nomes que começam com a letra 'A'.</a:t>
            </a:r>
            <a:endParaRPr sz="2400">
              <a:latin typeface="Calibri"/>
              <a:ea typeface="Calibri"/>
              <a:cs typeface="Calibri"/>
              <a:sym typeface="Calibri"/>
            </a:endParaRPr>
          </a:p>
        </p:txBody>
      </p:sp>
      <p:pic>
        <p:nvPicPr>
          <p:cNvPr id="280" name="Google Shape;280;p40"/>
          <p:cNvPicPr preferRelativeResize="0"/>
          <p:nvPr/>
        </p:nvPicPr>
        <p:blipFill rotWithShape="1">
          <a:blip r:embed="rId3">
            <a:alphaModFix amt="0"/>
          </a:blip>
          <a:srcRect b="0" l="0" r="0" t="0"/>
          <a:stretch/>
        </p:blipFill>
        <p:spPr>
          <a:xfrm>
            <a:off x="3128400" y="8686800"/>
            <a:ext cx="3200399" cy="3200399"/>
          </a:xfrm>
          <a:prstGeom prst="rect">
            <a:avLst/>
          </a:prstGeom>
          <a:noFill/>
          <a:ln>
            <a:noFill/>
          </a:ln>
        </p:spPr>
      </p:pic>
      <p:sp>
        <p:nvSpPr>
          <p:cNvPr id="281" name="Google Shape;281;p40"/>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83" name="Google Shape;283;p40"/>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284" name="Google Shape;284;p40"/>
          <p:cNvPicPr preferRelativeResize="0"/>
          <p:nvPr/>
        </p:nvPicPr>
        <p:blipFill rotWithShape="1">
          <a:blip r:embed="rId4">
            <a:alphaModFix/>
          </a:blip>
          <a:srcRect b="14421" l="21834" r="21834" t="14429"/>
          <a:stretch/>
        </p:blipFill>
        <p:spPr>
          <a:xfrm>
            <a:off x="3426907" y="8997245"/>
            <a:ext cx="2603377" cy="3288407"/>
          </a:xfrm>
          <a:prstGeom prst="rect">
            <a:avLst/>
          </a:prstGeom>
          <a:noFill/>
          <a:ln>
            <a:noFill/>
          </a:ln>
        </p:spPr>
      </p:pic>
      <p:pic>
        <p:nvPicPr>
          <p:cNvPr id="285" name="Google Shape;285;p40"/>
          <p:cNvPicPr preferRelativeResize="0"/>
          <p:nvPr/>
        </p:nvPicPr>
        <p:blipFill>
          <a:blip r:embed="rId5">
            <a:alphaModFix/>
          </a:blip>
          <a:stretch>
            <a:fillRect/>
          </a:stretch>
        </p:blipFill>
        <p:spPr>
          <a:xfrm>
            <a:off x="152400" y="3268122"/>
            <a:ext cx="9296399" cy="2850654"/>
          </a:xfrm>
          <a:prstGeom prst="rect">
            <a:avLst/>
          </a:prstGeom>
          <a:noFill/>
          <a:ln>
            <a:noFill/>
          </a:ln>
        </p:spPr>
      </p:pic>
      <p:sp>
        <p:nvSpPr>
          <p:cNvPr id="286" name="Google Shape;286;p40"/>
          <p:cNvSpPr/>
          <p:nvPr/>
        </p:nvSpPr>
        <p:spPr>
          <a:xfrm>
            <a:off x="892100" y="5963872"/>
            <a:ext cx="7816200" cy="4596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None/>
            </a:pPr>
            <a:r>
              <a:rPr lang="pt-BR" sz="2400">
                <a:latin typeface="Calibri"/>
                <a:ea typeface="Calibri"/>
                <a:cs typeface="Calibri"/>
                <a:sym typeface="Calibri"/>
              </a:rPr>
              <a:t>Saída:</a:t>
            </a:r>
            <a:endParaRPr sz="2400">
              <a:latin typeface="Calibri"/>
              <a:ea typeface="Calibri"/>
              <a:cs typeface="Calibri"/>
              <a:sym typeface="Calibri"/>
            </a:endParaRPr>
          </a:p>
        </p:txBody>
      </p:sp>
      <p:pic>
        <p:nvPicPr>
          <p:cNvPr id="287" name="Google Shape;287;p40"/>
          <p:cNvPicPr preferRelativeResize="0"/>
          <p:nvPr/>
        </p:nvPicPr>
        <p:blipFill>
          <a:blip r:embed="rId6">
            <a:alphaModFix/>
          </a:blip>
          <a:stretch>
            <a:fillRect/>
          </a:stretch>
        </p:blipFill>
        <p:spPr>
          <a:xfrm>
            <a:off x="416299" y="6344176"/>
            <a:ext cx="2967601" cy="24819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p:nvPr/>
        </p:nvSpPr>
        <p:spPr>
          <a:xfrm>
            <a:off x="892100" y="576224"/>
            <a:ext cx="7816200" cy="23979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2. Transformando com map()</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map transforma cada elemento em outra coisa. Ele recebe uma lambda que aplica uma função a cada elemento.</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just">
              <a:spcBef>
                <a:spcPts val="0"/>
              </a:spcBef>
              <a:spcAft>
                <a:spcPts val="0"/>
              </a:spcAft>
              <a:buNone/>
            </a:pPr>
            <a:r>
              <a:rPr lang="pt-BR" sz="2400">
                <a:latin typeface="Calibri"/>
                <a:ea typeface="Calibri"/>
                <a:cs typeface="Calibri"/>
                <a:sym typeface="Calibri"/>
              </a:rPr>
              <a:t>Exemplo: Transformar cada nome em sua versão em maiúsculas e obter o seu tamanho.</a:t>
            </a:r>
            <a:endParaRPr sz="2400">
              <a:latin typeface="Calibri"/>
              <a:ea typeface="Calibri"/>
              <a:cs typeface="Calibri"/>
              <a:sym typeface="Calibri"/>
            </a:endParaRPr>
          </a:p>
        </p:txBody>
      </p:sp>
      <p:pic>
        <p:nvPicPr>
          <p:cNvPr id="293" name="Google Shape;293;p41"/>
          <p:cNvPicPr preferRelativeResize="0"/>
          <p:nvPr/>
        </p:nvPicPr>
        <p:blipFill rotWithShape="1">
          <a:blip r:embed="rId3">
            <a:alphaModFix amt="0"/>
          </a:blip>
          <a:srcRect b="0" l="0" r="0" t="0"/>
          <a:stretch/>
        </p:blipFill>
        <p:spPr>
          <a:xfrm>
            <a:off x="3128400" y="8686800"/>
            <a:ext cx="3200399" cy="3200399"/>
          </a:xfrm>
          <a:prstGeom prst="rect">
            <a:avLst/>
          </a:prstGeom>
          <a:noFill/>
          <a:ln>
            <a:noFill/>
          </a:ln>
        </p:spPr>
      </p:pic>
      <p:sp>
        <p:nvSpPr>
          <p:cNvPr id="294" name="Google Shape;294;p41"/>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96" name="Google Shape;296;p41"/>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297" name="Google Shape;297;p41"/>
          <p:cNvPicPr preferRelativeResize="0"/>
          <p:nvPr/>
        </p:nvPicPr>
        <p:blipFill rotWithShape="1">
          <a:blip r:embed="rId4">
            <a:alphaModFix/>
          </a:blip>
          <a:srcRect b="14421" l="21834" r="21834" t="14429"/>
          <a:stretch/>
        </p:blipFill>
        <p:spPr>
          <a:xfrm>
            <a:off x="3461741" y="9085251"/>
            <a:ext cx="2533709" cy="3200399"/>
          </a:xfrm>
          <a:prstGeom prst="rect">
            <a:avLst/>
          </a:prstGeom>
          <a:noFill/>
          <a:ln>
            <a:noFill/>
          </a:ln>
        </p:spPr>
      </p:pic>
      <p:pic>
        <p:nvPicPr>
          <p:cNvPr id="298" name="Google Shape;298;p41"/>
          <p:cNvPicPr preferRelativeResize="0"/>
          <p:nvPr/>
        </p:nvPicPr>
        <p:blipFill>
          <a:blip r:embed="rId5">
            <a:alphaModFix/>
          </a:blip>
          <a:stretch>
            <a:fillRect/>
          </a:stretch>
        </p:blipFill>
        <p:spPr>
          <a:xfrm>
            <a:off x="152400" y="3126524"/>
            <a:ext cx="9296399" cy="2628230"/>
          </a:xfrm>
          <a:prstGeom prst="rect">
            <a:avLst/>
          </a:prstGeom>
          <a:noFill/>
          <a:ln>
            <a:noFill/>
          </a:ln>
        </p:spPr>
      </p:pic>
      <p:sp>
        <p:nvSpPr>
          <p:cNvPr id="299" name="Google Shape;299;p41"/>
          <p:cNvSpPr/>
          <p:nvPr/>
        </p:nvSpPr>
        <p:spPr>
          <a:xfrm>
            <a:off x="892500" y="5600672"/>
            <a:ext cx="7816200" cy="4596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None/>
            </a:pPr>
            <a:r>
              <a:rPr lang="pt-BR" sz="2400">
                <a:latin typeface="Calibri"/>
                <a:ea typeface="Calibri"/>
                <a:cs typeface="Calibri"/>
                <a:sym typeface="Calibri"/>
              </a:rPr>
              <a:t>Saída:</a:t>
            </a:r>
            <a:endParaRPr sz="2400">
              <a:latin typeface="Calibri"/>
              <a:ea typeface="Calibri"/>
              <a:cs typeface="Calibri"/>
              <a:sym typeface="Calibri"/>
            </a:endParaRPr>
          </a:p>
        </p:txBody>
      </p:sp>
      <p:pic>
        <p:nvPicPr>
          <p:cNvPr id="300" name="Google Shape;300;p41"/>
          <p:cNvPicPr preferRelativeResize="0"/>
          <p:nvPr/>
        </p:nvPicPr>
        <p:blipFill>
          <a:blip r:embed="rId6">
            <a:alphaModFix/>
          </a:blip>
          <a:stretch>
            <a:fillRect/>
          </a:stretch>
        </p:blipFill>
        <p:spPr>
          <a:xfrm>
            <a:off x="406175" y="5521475"/>
            <a:ext cx="1992875" cy="30529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p:nvPr/>
        </p:nvSpPr>
        <p:spPr>
          <a:xfrm>
            <a:off x="0" y="0"/>
            <a:ext cx="9600900" cy="1280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p:nvPr/>
        </p:nvSpPr>
        <p:spPr>
          <a:xfrm>
            <a:off x="892450" y="6004800"/>
            <a:ext cx="7816200" cy="3986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pt-BR" sz="8800">
                <a:solidFill>
                  <a:srgbClr val="FFFFFF"/>
                </a:solidFill>
                <a:latin typeface="Impact"/>
                <a:ea typeface="Impact"/>
                <a:cs typeface="Impact"/>
                <a:sym typeface="Impact"/>
              </a:rPr>
              <a:t>COLETANDO OS RESULTADOS COM COLLECT</a:t>
            </a:r>
            <a:endParaRPr b="0" i="0" sz="8800" u="none" cap="none" strike="noStrike">
              <a:latin typeface="Arial"/>
              <a:ea typeface="Arial"/>
              <a:cs typeface="Arial"/>
              <a:sym typeface="Arial"/>
            </a:endParaRPr>
          </a:p>
        </p:txBody>
      </p:sp>
      <p:sp>
        <p:nvSpPr>
          <p:cNvPr id="307" name="Google Shape;307;p42"/>
          <p:cNvSpPr/>
          <p:nvPr/>
        </p:nvSpPr>
        <p:spPr>
          <a:xfrm>
            <a:off x="807480" y="2133720"/>
            <a:ext cx="7816200" cy="4463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28700" u="none" cap="none" strike="noStrike">
                <a:solidFill>
                  <a:srgbClr val="E8633A"/>
                </a:solidFill>
                <a:latin typeface="Impact"/>
                <a:ea typeface="Impact"/>
                <a:cs typeface="Impact"/>
                <a:sym typeface="Impact"/>
              </a:rPr>
              <a:t>0</a:t>
            </a:r>
            <a:r>
              <a:rPr lang="pt-BR" sz="28700">
                <a:solidFill>
                  <a:srgbClr val="E8633A"/>
                </a:solidFill>
                <a:latin typeface="Impact"/>
                <a:ea typeface="Impact"/>
                <a:cs typeface="Impact"/>
                <a:sym typeface="Impact"/>
              </a:rPr>
              <a:t>5</a:t>
            </a:r>
            <a:endParaRPr b="0" i="0" sz="28700" u="none" cap="none" strike="noStrike">
              <a:solidFill>
                <a:srgbClr val="E8633A"/>
              </a:solidFill>
              <a:latin typeface="Arial"/>
              <a:ea typeface="Arial"/>
              <a:cs typeface="Arial"/>
              <a:sym typeface="Arial"/>
            </a:endParaRPr>
          </a:p>
        </p:txBody>
      </p:sp>
      <p:sp>
        <p:nvSpPr>
          <p:cNvPr id="308" name="Google Shape;308;p42"/>
          <p:cNvSpPr/>
          <p:nvPr/>
        </p:nvSpPr>
        <p:spPr>
          <a:xfrm flipH="1" rot="-10796400">
            <a:off x="986347" y="10386060"/>
            <a:ext cx="7735804" cy="1011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2"/>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3"/>
          <p:cNvSpPr/>
          <p:nvPr/>
        </p:nvSpPr>
        <p:spPr>
          <a:xfrm>
            <a:off x="892100" y="576224"/>
            <a:ext cx="7816200" cy="28506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Até agora, apenas imprimimos os resultados com forEach. Mas e se quisermos criar uma nova lista com os resultados do nosso pipeline? Para isso, usamos a operação terminal collect().</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just">
              <a:spcBef>
                <a:spcPts val="0"/>
              </a:spcBef>
              <a:spcAft>
                <a:spcPts val="0"/>
              </a:spcAft>
              <a:buNone/>
            </a:pPr>
            <a:r>
              <a:rPr lang="pt-BR" sz="2400">
                <a:latin typeface="Calibri"/>
                <a:ea typeface="Calibri"/>
                <a:cs typeface="Calibri"/>
                <a:sym typeface="Calibri"/>
              </a:rPr>
              <a:t>Exemplo: Criar uma nova lista contendo apenas os nomes que começam com 'B'.</a:t>
            </a:r>
            <a:endParaRPr sz="2400">
              <a:latin typeface="Calibri"/>
              <a:ea typeface="Calibri"/>
              <a:cs typeface="Calibri"/>
              <a:sym typeface="Calibri"/>
            </a:endParaRPr>
          </a:p>
        </p:txBody>
      </p:sp>
      <p:pic>
        <p:nvPicPr>
          <p:cNvPr id="315" name="Google Shape;315;p43"/>
          <p:cNvPicPr preferRelativeResize="0"/>
          <p:nvPr/>
        </p:nvPicPr>
        <p:blipFill rotWithShape="1">
          <a:blip r:embed="rId3">
            <a:alphaModFix amt="0"/>
          </a:blip>
          <a:srcRect b="0" l="0" r="0" t="0"/>
          <a:stretch/>
        </p:blipFill>
        <p:spPr>
          <a:xfrm>
            <a:off x="3128400" y="8686800"/>
            <a:ext cx="3200399" cy="3200399"/>
          </a:xfrm>
          <a:prstGeom prst="rect">
            <a:avLst/>
          </a:prstGeom>
          <a:noFill/>
          <a:ln>
            <a:noFill/>
          </a:ln>
        </p:spPr>
      </p:pic>
      <p:sp>
        <p:nvSpPr>
          <p:cNvPr id="316" name="Google Shape;316;p43"/>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3"/>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18" name="Google Shape;318;p43"/>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319" name="Google Shape;319;p43"/>
          <p:cNvPicPr preferRelativeResize="0"/>
          <p:nvPr/>
        </p:nvPicPr>
        <p:blipFill rotWithShape="1">
          <a:blip r:embed="rId4">
            <a:alphaModFix/>
          </a:blip>
          <a:srcRect b="14421" l="21834" r="21834" t="14429"/>
          <a:stretch/>
        </p:blipFill>
        <p:spPr>
          <a:xfrm>
            <a:off x="3426907" y="8997245"/>
            <a:ext cx="2603377" cy="3288407"/>
          </a:xfrm>
          <a:prstGeom prst="rect">
            <a:avLst/>
          </a:prstGeom>
          <a:noFill/>
          <a:ln>
            <a:noFill/>
          </a:ln>
        </p:spPr>
      </p:pic>
      <p:pic>
        <p:nvPicPr>
          <p:cNvPr id="320" name="Google Shape;320;p43"/>
          <p:cNvPicPr preferRelativeResize="0"/>
          <p:nvPr/>
        </p:nvPicPr>
        <p:blipFill>
          <a:blip r:embed="rId5">
            <a:alphaModFix/>
          </a:blip>
          <a:stretch>
            <a:fillRect/>
          </a:stretch>
        </p:blipFill>
        <p:spPr>
          <a:xfrm>
            <a:off x="270850" y="3426825"/>
            <a:ext cx="9059497" cy="2618762"/>
          </a:xfrm>
          <a:prstGeom prst="rect">
            <a:avLst/>
          </a:prstGeom>
          <a:noFill/>
          <a:ln>
            <a:noFill/>
          </a:ln>
        </p:spPr>
      </p:pic>
      <p:sp>
        <p:nvSpPr>
          <p:cNvPr id="321" name="Google Shape;321;p43"/>
          <p:cNvSpPr/>
          <p:nvPr/>
        </p:nvSpPr>
        <p:spPr>
          <a:xfrm>
            <a:off x="651250" y="7598275"/>
            <a:ext cx="7816200" cy="15117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None/>
            </a:pPr>
            <a:r>
              <a:rPr lang="pt-BR" sz="2400">
                <a:latin typeface="Calibri"/>
                <a:ea typeface="Calibri"/>
                <a:cs typeface="Calibri"/>
                <a:sym typeface="Calibri"/>
              </a:rPr>
              <a:t>O método collect é extremamente versátil. Collectors.toList() é o coletor mais comum, mas você também pode coletar para outras estruturas de dados, como Set (Collectors.toSet()) ou Map.</a:t>
            </a:r>
            <a:endParaRPr sz="2400">
              <a:latin typeface="Calibri"/>
              <a:ea typeface="Calibri"/>
              <a:cs typeface="Calibri"/>
              <a:sym typeface="Calibri"/>
            </a:endParaRPr>
          </a:p>
        </p:txBody>
      </p:sp>
      <p:sp>
        <p:nvSpPr>
          <p:cNvPr id="322" name="Google Shape;322;p43"/>
          <p:cNvSpPr/>
          <p:nvPr/>
        </p:nvSpPr>
        <p:spPr>
          <a:xfrm>
            <a:off x="651250" y="5836199"/>
            <a:ext cx="7816200" cy="5163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None/>
            </a:pPr>
            <a:r>
              <a:rPr lang="pt-BR" sz="2400">
                <a:latin typeface="Calibri"/>
                <a:ea typeface="Calibri"/>
                <a:cs typeface="Calibri"/>
                <a:sym typeface="Calibri"/>
              </a:rPr>
              <a:t>Saída:</a:t>
            </a:r>
            <a:endParaRPr sz="2400">
              <a:latin typeface="Calibri"/>
              <a:ea typeface="Calibri"/>
              <a:cs typeface="Calibri"/>
              <a:sym typeface="Calibri"/>
            </a:endParaRPr>
          </a:p>
        </p:txBody>
      </p:sp>
      <p:pic>
        <p:nvPicPr>
          <p:cNvPr id="323" name="Google Shape;323;p43"/>
          <p:cNvPicPr preferRelativeResize="0"/>
          <p:nvPr/>
        </p:nvPicPr>
        <p:blipFill>
          <a:blip r:embed="rId6">
            <a:alphaModFix/>
          </a:blip>
          <a:stretch>
            <a:fillRect/>
          </a:stretch>
        </p:blipFill>
        <p:spPr>
          <a:xfrm>
            <a:off x="270850" y="6061875"/>
            <a:ext cx="3851145" cy="176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p:nvPr/>
        </p:nvSpPr>
        <p:spPr>
          <a:xfrm>
            <a:off x="0" y="0"/>
            <a:ext cx="9600900" cy="1280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4"/>
          <p:cNvSpPr/>
          <p:nvPr/>
        </p:nvSpPr>
        <p:spPr>
          <a:xfrm>
            <a:off x="892450" y="6004800"/>
            <a:ext cx="7816200" cy="3986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pt-BR" sz="8800">
                <a:solidFill>
                  <a:srgbClr val="FFFFFF"/>
                </a:solidFill>
                <a:latin typeface="Impact"/>
                <a:ea typeface="Impact"/>
                <a:cs typeface="Impact"/>
                <a:sym typeface="Impact"/>
              </a:rPr>
              <a:t>PROJETO PRÁTICO: ANALISADOR DE FILMES</a:t>
            </a:r>
            <a:endParaRPr b="0" i="0" sz="8800" u="none" cap="none" strike="noStrike">
              <a:latin typeface="Arial"/>
              <a:ea typeface="Arial"/>
              <a:cs typeface="Arial"/>
              <a:sym typeface="Arial"/>
            </a:endParaRPr>
          </a:p>
        </p:txBody>
      </p:sp>
      <p:sp>
        <p:nvSpPr>
          <p:cNvPr id="330" name="Google Shape;330;p44"/>
          <p:cNvSpPr/>
          <p:nvPr/>
        </p:nvSpPr>
        <p:spPr>
          <a:xfrm>
            <a:off x="807480" y="2133720"/>
            <a:ext cx="7816200" cy="4463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28700" u="none" cap="none" strike="noStrike">
                <a:solidFill>
                  <a:srgbClr val="E8633A"/>
                </a:solidFill>
                <a:latin typeface="Impact"/>
                <a:ea typeface="Impact"/>
                <a:cs typeface="Impact"/>
                <a:sym typeface="Impact"/>
              </a:rPr>
              <a:t>0</a:t>
            </a:r>
            <a:r>
              <a:rPr lang="pt-BR" sz="28700">
                <a:solidFill>
                  <a:srgbClr val="E8633A"/>
                </a:solidFill>
                <a:latin typeface="Impact"/>
                <a:ea typeface="Impact"/>
                <a:cs typeface="Impact"/>
                <a:sym typeface="Impact"/>
              </a:rPr>
              <a:t>6</a:t>
            </a:r>
            <a:endParaRPr b="0" i="0" sz="28700" u="none" cap="none" strike="noStrike">
              <a:solidFill>
                <a:srgbClr val="E8633A"/>
              </a:solidFill>
              <a:latin typeface="Arial"/>
              <a:ea typeface="Arial"/>
              <a:cs typeface="Arial"/>
              <a:sym typeface="Arial"/>
            </a:endParaRPr>
          </a:p>
        </p:txBody>
      </p:sp>
      <p:sp>
        <p:nvSpPr>
          <p:cNvPr id="331" name="Google Shape;331;p44"/>
          <p:cNvSpPr/>
          <p:nvPr/>
        </p:nvSpPr>
        <p:spPr>
          <a:xfrm flipH="1" rot="-10796400">
            <a:off x="986347" y="11605260"/>
            <a:ext cx="7735804" cy="1011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4"/>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p:nvPr/>
        </p:nvSpPr>
        <p:spPr>
          <a:xfrm>
            <a:off x="892100" y="576225"/>
            <a:ext cx="7816200" cy="16203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Vamos juntar tudo. Temos uma lista de filmes e queremos extrair algumas informações.</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just">
              <a:spcBef>
                <a:spcPts val="0"/>
              </a:spcBef>
              <a:spcAft>
                <a:spcPts val="0"/>
              </a:spcAft>
              <a:buNone/>
            </a:pPr>
            <a:r>
              <a:rPr lang="pt-BR" sz="2400">
                <a:latin typeface="Calibri"/>
                <a:ea typeface="Calibri"/>
                <a:cs typeface="Calibri"/>
                <a:sym typeface="Calibri"/>
              </a:rPr>
              <a:t>1. A Classe Filme</a:t>
            </a:r>
            <a:endParaRPr sz="2400">
              <a:latin typeface="Calibri"/>
              <a:ea typeface="Calibri"/>
              <a:cs typeface="Calibri"/>
              <a:sym typeface="Calibri"/>
            </a:endParaRPr>
          </a:p>
        </p:txBody>
      </p:sp>
      <p:pic>
        <p:nvPicPr>
          <p:cNvPr id="338" name="Google Shape;338;p45"/>
          <p:cNvPicPr preferRelativeResize="0"/>
          <p:nvPr/>
        </p:nvPicPr>
        <p:blipFill rotWithShape="1">
          <a:blip r:embed="rId3">
            <a:alphaModFix amt="0"/>
          </a:blip>
          <a:srcRect b="0" l="0" r="0" t="0"/>
          <a:stretch/>
        </p:blipFill>
        <p:spPr>
          <a:xfrm>
            <a:off x="3128400" y="8686800"/>
            <a:ext cx="3200399" cy="3200399"/>
          </a:xfrm>
          <a:prstGeom prst="rect">
            <a:avLst/>
          </a:prstGeom>
          <a:noFill/>
          <a:ln>
            <a:noFill/>
          </a:ln>
        </p:spPr>
      </p:pic>
      <p:sp>
        <p:nvSpPr>
          <p:cNvPr id="339" name="Google Shape;339;p45"/>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5"/>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41" name="Google Shape;341;p45"/>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342" name="Google Shape;342;p45"/>
          <p:cNvPicPr preferRelativeResize="0"/>
          <p:nvPr/>
        </p:nvPicPr>
        <p:blipFill rotWithShape="1">
          <a:blip r:embed="rId4">
            <a:alphaModFix/>
          </a:blip>
          <a:srcRect b="14421" l="21834" r="21834" t="14429"/>
          <a:stretch/>
        </p:blipFill>
        <p:spPr>
          <a:xfrm>
            <a:off x="3426907" y="8997245"/>
            <a:ext cx="2603377" cy="3288407"/>
          </a:xfrm>
          <a:prstGeom prst="rect">
            <a:avLst/>
          </a:prstGeom>
          <a:noFill/>
          <a:ln>
            <a:noFill/>
          </a:ln>
        </p:spPr>
      </p:pic>
      <p:pic>
        <p:nvPicPr>
          <p:cNvPr id="343" name="Google Shape;343;p45"/>
          <p:cNvPicPr preferRelativeResize="0"/>
          <p:nvPr/>
        </p:nvPicPr>
        <p:blipFill>
          <a:blip r:embed="rId5">
            <a:alphaModFix/>
          </a:blip>
          <a:stretch>
            <a:fillRect/>
          </a:stretch>
        </p:blipFill>
        <p:spPr>
          <a:xfrm>
            <a:off x="194650" y="1977749"/>
            <a:ext cx="5654142" cy="2805487"/>
          </a:xfrm>
          <a:prstGeom prst="rect">
            <a:avLst/>
          </a:prstGeom>
          <a:noFill/>
          <a:ln>
            <a:noFill/>
          </a:ln>
        </p:spPr>
      </p:pic>
      <p:sp>
        <p:nvSpPr>
          <p:cNvPr id="344" name="Google Shape;344;p45"/>
          <p:cNvSpPr/>
          <p:nvPr/>
        </p:nvSpPr>
        <p:spPr>
          <a:xfrm>
            <a:off x="892500" y="4728325"/>
            <a:ext cx="7816200" cy="5163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None/>
            </a:pPr>
            <a:r>
              <a:rPr lang="pt-BR" sz="2400">
                <a:latin typeface="Calibri"/>
                <a:ea typeface="Calibri"/>
                <a:cs typeface="Calibri"/>
                <a:sym typeface="Calibri"/>
              </a:rPr>
              <a:t>2. A Fonte de Dados</a:t>
            </a:r>
            <a:endParaRPr sz="2400">
              <a:latin typeface="Calibri"/>
              <a:ea typeface="Calibri"/>
              <a:cs typeface="Calibri"/>
              <a:sym typeface="Calibri"/>
            </a:endParaRPr>
          </a:p>
        </p:txBody>
      </p:sp>
      <p:pic>
        <p:nvPicPr>
          <p:cNvPr id="345" name="Google Shape;345;p45"/>
          <p:cNvPicPr preferRelativeResize="0"/>
          <p:nvPr/>
        </p:nvPicPr>
        <p:blipFill>
          <a:blip r:embed="rId6">
            <a:alphaModFix/>
          </a:blip>
          <a:stretch>
            <a:fillRect/>
          </a:stretch>
        </p:blipFill>
        <p:spPr>
          <a:xfrm>
            <a:off x="457200" y="5244625"/>
            <a:ext cx="8509874" cy="3365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p:nvPr/>
        </p:nvSpPr>
        <p:spPr>
          <a:xfrm>
            <a:off x="892505" y="1944292"/>
            <a:ext cx="7816200" cy="19191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b="0" i="0" lang="pt-BR" sz="2400" u="none" cap="none" strike="noStrike">
                <a:solidFill>
                  <a:srgbClr val="000000"/>
                </a:solidFill>
                <a:latin typeface="Calibri"/>
                <a:ea typeface="Calibri"/>
                <a:cs typeface="Calibri"/>
                <a:sym typeface="Calibri"/>
              </a:rPr>
              <a:t>Se você já escreveu laços for para processar uma lista de dados e sentiu que deveria haver uma maneira mais inteligente, este guia é para você. Se você já ouviu os termos "lambda" e "stream" e quer entender o que eles realmente significam na prática, você está no lugar certo.</a:t>
            </a:r>
            <a:endParaRPr b="0" i="0" sz="2400" u="none" cap="none" strike="noStrike">
              <a:latin typeface="Arial"/>
              <a:ea typeface="Arial"/>
              <a:cs typeface="Arial"/>
              <a:sym typeface="Arial"/>
            </a:endParaRPr>
          </a:p>
        </p:txBody>
      </p:sp>
      <p:sp>
        <p:nvSpPr>
          <p:cNvPr id="155" name="Google Shape;155;p28"/>
          <p:cNvSpPr/>
          <p:nvPr/>
        </p:nvSpPr>
        <p:spPr>
          <a:xfrm rot="-13200">
            <a:off x="-42480" y="759240"/>
            <a:ext cx="9645120" cy="69912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4000" u="none" cap="none" strike="noStrike">
                <a:solidFill>
                  <a:srgbClr val="000000"/>
                </a:solidFill>
                <a:latin typeface="Impact"/>
                <a:ea typeface="Impact"/>
                <a:cs typeface="Impact"/>
                <a:sym typeface="Impact"/>
              </a:rPr>
              <a:t>BEM-VINDO AO FUTURO DO JAVA!</a:t>
            </a:r>
            <a:endParaRPr b="0" i="0" sz="4000" u="none" cap="none" strike="noStrike">
              <a:latin typeface="Arial"/>
              <a:ea typeface="Arial"/>
              <a:cs typeface="Arial"/>
              <a:sym typeface="Arial"/>
            </a:endParaRPr>
          </a:p>
        </p:txBody>
      </p:sp>
      <p:sp>
        <p:nvSpPr>
          <p:cNvPr id="156" name="Google Shape;156;p28"/>
          <p:cNvSpPr/>
          <p:nvPr/>
        </p:nvSpPr>
        <p:spPr>
          <a:xfrm>
            <a:off x="651240" y="-216360"/>
            <a:ext cx="143640" cy="1511640"/>
          </a:xfrm>
          <a:prstGeom prst="rect">
            <a:avLst/>
          </a:prstGeom>
          <a:gradFill>
            <a:gsLst>
              <a:gs pos="0">
                <a:srgbClr val="FFA500"/>
              </a:gs>
              <a:gs pos="100000">
                <a:srgbClr val="A0522D"/>
              </a:gs>
            </a:gsLst>
            <a:lin ang="36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8"/>
          <p:cNvSpPr/>
          <p:nvPr/>
        </p:nvSpPr>
        <p:spPr>
          <a:xfrm>
            <a:off x="892443" y="4226525"/>
            <a:ext cx="7816200" cy="19191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b="0" i="0" lang="pt-BR" sz="2400" u="none" cap="none" strike="noStrike">
                <a:solidFill>
                  <a:srgbClr val="000000"/>
                </a:solidFill>
                <a:latin typeface="Calibri"/>
                <a:ea typeface="Calibri"/>
                <a:cs typeface="Calibri"/>
                <a:sym typeface="Calibri"/>
              </a:rPr>
              <a:t>Este ebook foi criado para o desenvolvedor Java que já entende os fundamentos da linguagem (variáveis, laços, objetos), mas que deseja dar o próximo passo e aprender o estilo de programação funcional que revolucionou o Java a partir da versão 8.</a:t>
            </a:r>
            <a:endParaRPr b="0" i="0" sz="2400" u="none" cap="none" strike="noStrike">
              <a:latin typeface="Arial"/>
              <a:ea typeface="Arial"/>
              <a:cs typeface="Arial"/>
              <a:sym typeface="Arial"/>
            </a:endParaRPr>
          </a:p>
        </p:txBody>
      </p:sp>
      <p:pic>
        <p:nvPicPr>
          <p:cNvPr id="158" name="Google Shape;158;p28"/>
          <p:cNvPicPr preferRelativeResize="0"/>
          <p:nvPr/>
        </p:nvPicPr>
        <p:blipFill rotWithShape="1">
          <a:blip r:embed="rId3">
            <a:alphaModFix/>
          </a:blip>
          <a:srcRect b="14421" l="21834" r="21834" t="14429"/>
          <a:stretch/>
        </p:blipFill>
        <p:spPr>
          <a:xfrm>
            <a:off x="2830823" y="6630100"/>
            <a:ext cx="3939548" cy="4976123"/>
          </a:xfrm>
          <a:prstGeom prst="rect">
            <a:avLst/>
          </a:prstGeom>
          <a:noFill/>
          <a:ln>
            <a:noFill/>
          </a:ln>
        </p:spPr>
      </p:pic>
      <p:sp>
        <p:nvSpPr>
          <p:cNvPr id="159" name="Google Shape;159;p28"/>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160" name="Google Shape;160;p28"/>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p:nvPr/>
        </p:nvSpPr>
        <p:spPr>
          <a:xfrm>
            <a:off x="892100" y="576225"/>
            <a:ext cx="7816200" cy="9402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None/>
            </a:pPr>
            <a:r>
              <a:rPr lang="pt-BR" sz="2400">
                <a:latin typeface="Calibri"/>
                <a:ea typeface="Calibri"/>
                <a:cs typeface="Calibri"/>
                <a:sym typeface="Calibri"/>
              </a:rPr>
              <a:t>Desafio 1: Encontrar todos os filmes com nota maior ou igual a 9.0.</a:t>
            </a:r>
            <a:endParaRPr sz="2400">
              <a:latin typeface="Calibri"/>
              <a:ea typeface="Calibri"/>
              <a:cs typeface="Calibri"/>
              <a:sym typeface="Calibri"/>
            </a:endParaRPr>
          </a:p>
        </p:txBody>
      </p:sp>
      <p:sp>
        <p:nvSpPr>
          <p:cNvPr id="351" name="Google Shape;351;p46"/>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6"/>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53" name="Google Shape;353;p46"/>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354" name="Google Shape;354;p46"/>
          <p:cNvPicPr preferRelativeResize="0"/>
          <p:nvPr/>
        </p:nvPicPr>
        <p:blipFill rotWithShape="1">
          <a:blip r:embed="rId3">
            <a:alphaModFix/>
          </a:blip>
          <a:srcRect b="14421" l="21834" r="21834" t="14429"/>
          <a:stretch/>
        </p:blipFill>
        <p:spPr>
          <a:xfrm>
            <a:off x="2968734" y="7658874"/>
            <a:ext cx="3662925" cy="4626775"/>
          </a:xfrm>
          <a:prstGeom prst="rect">
            <a:avLst/>
          </a:prstGeom>
          <a:noFill/>
          <a:ln>
            <a:noFill/>
          </a:ln>
        </p:spPr>
      </p:pic>
      <p:sp>
        <p:nvSpPr>
          <p:cNvPr id="355" name="Google Shape;355;p46"/>
          <p:cNvSpPr/>
          <p:nvPr/>
        </p:nvSpPr>
        <p:spPr>
          <a:xfrm>
            <a:off x="892500" y="3966325"/>
            <a:ext cx="7816200" cy="9801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None/>
            </a:pPr>
            <a:r>
              <a:rPr lang="pt-BR" sz="2400">
                <a:latin typeface="Calibri"/>
                <a:ea typeface="Calibri"/>
                <a:cs typeface="Calibri"/>
                <a:sym typeface="Calibri"/>
              </a:rPr>
              <a:t>Desafio 2: Criar uma lista com os títulos de todos os filmes lançados após o ano 2000.</a:t>
            </a:r>
            <a:endParaRPr sz="2400">
              <a:latin typeface="Calibri"/>
              <a:ea typeface="Calibri"/>
              <a:cs typeface="Calibri"/>
              <a:sym typeface="Calibri"/>
            </a:endParaRPr>
          </a:p>
        </p:txBody>
      </p:sp>
      <p:pic>
        <p:nvPicPr>
          <p:cNvPr id="356" name="Google Shape;356;p46"/>
          <p:cNvPicPr preferRelativeResize="0"/>
          <p:nvPr/>
        </p:nvPicPr>
        <p:blipFill>
          <a:blip r:embed="rId4">
            <a:alphaModFix/>
          </a:blip>
          <a:stretch>
            <a:fillRect/>
          </a:stretch>
        </p:blipFill>
        <p:spPr>
          <a:xfrm>
            <a:off x="152400" y="1211625"/>
            <a:ext cx="9296400" cy="2767631"/>
          </a:xfrm>
          <a:prstGeom prst="rect">
            <a:avLst/>
          </a:prstGeom>
          <a:noFill/>
          <a:ln>
            <a:noFill/>
          </a:ln>
        </p:spPr>
      </p:pic>
      <p:pic>
        <p:nvPicPr>
          <p:cNvPr id="357" name="Google Shape;357;p46"/>
          <p:cNvPicPr preferRelativeResize="0"/>
          <p:nvPr/>
        </p:nvPicPr>
        <p:blipFill>
          <a:blip r:embed="rId5">
            <a:alphaModFix/>
          </a:blip>
          <a:stretch>
            <a:fillRect/>
          </a:stretch>
        </p:blipFill>
        <p:spPr>
          <a:xfrm>
            <a:off x="293700" y="5058213"/>
            <a:ext cx="9013801" cy="22270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p:nvPr/>
        </p:nvSpPr>
        <p:spPr>
          <a:xfrm>
            <a:off x="0" y="0"/>
            <a:ext cx="9600900" cy="1280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p:nvPr/>
        </p:nvSpPr>
        <p:spPr>
          <a:xfrm>
            <a:off x="892450" y="6004800"/>
            <a:ext cx="7816200" cy="3986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pt-BR" sz="8800">
                <a:solidFill>
                  <a:srgbClr val="FFFFFF"/>
                </a:solidFill>
                <a:latin typeface="Impact"/>
                <a:ea typeface="Impact"/>
                <a:cs typeface="Impact"/>
                <a:sym typeface="Impact"/>
              </a:rPr>
              <a:t>CONCLUSÕES E PRÓXIMOS PASSOS</a:t>
            </a:r>
            <a:endParaRPr b="0" i="0" sz="8800" u="none" cap="none" strike="noStrike">
              <a:latin typeface="Arial"/>
              <a:ea typeface="Arial"/>
              <a:cs typeface="Arial"/>
              <a:sym typeface="Arial"/>
            </a:endParaRPr>
          </a:p>
        </p:txBody>
      </p:sp>
      <p:sp>
        <p:nvSpPr>
          <p:cNvPr id="364" name="Google Shape;364;p47"/>
          <p:cNvSpPr/>
          <p:nvPr/>
        </p:nvSpPr>
        <p:spPr>
          <a:xfrm>
            <a:off x="807480" y="2133720"/>
            <a:ext cx="7816200" cy="4463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28700" u="none" cap="none" strike="noStrike">
                <a:solidFill>
                  <a:srgbClr val="E8633A"/>
                </a:solidFill>
                <a:latin typeface="Impact"/>
                <a:ea typeface="Impact"/>
                <a:cs typeface="Impact"/>
                <a:sym typeface="Impact"/>
              </a:rPr>
              <a:t>0</a:t>
            </a:r>
            <a:r>
              <a:rPr lang="pt-BR" sz="28700">
                <a:solidFill>
                  <a:srgbClr val="E8633A"/>
                </a:solidFill>
                <a:latin typeface="Impact"/>
                <a:ea typeface="Impact"/>
                <a:cs typeface="Impact"/>
                <a:sym typeface="Impact"/>
              </a:rPr>
              <a:t>7</a:t>
            </a:r>
            <a:endParaRPr b="0" i="0" sz="28700" u="none" cap="none" strike="noStrike">
              <a:solidFill>
                <a:srgbClr val="E8633A"/>
              </a:solidFill>
              <a:latin typeface="Arial"/>
              <a:ea typeface="Arial"/>
              <a:cs typeface="Arial"/>
              <a:sym typeface="Arial"/>
            </a:endParaRPr>
          </a:p>
        </p:txBody>
      </p:sp>
      <p:sp>
        <p:nvSpPr>
          <p:cNvPr id="365" name="Google Shape;365;p47"/>
          <p:cNvSpPr/>
          <p:nvPr/>
        </p:nvSpPr>
        <p:spPr>
          <a:xfrm flipH="1" rot="-10796400">
            <a:off x="986347" y="10386060"/>
            <a:ext cx="7735804" cy="1011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7"/>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8"/>
          <p:cNvSpPr/>
          <p:nvPr/>
        </p:nvSpPr>
        <p:spPr>
          <a:xfrm>
            <a:off x="892100" y="576226"/>
            <a:ext cx="7816200" cy="84210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Parabéns!</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Você acaba de dar um passo gigantesco para se tornar um desenvolvedor Java mais moderno e eficiente.</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O que você conquistou:</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Char char="●"/>
            </a:pPr>
            <a:r>
              <a:rPr lang="pt-BR" sz="2400">
                <a:latin typeface="Calibri"/>
                <a:ea typeface="Calibri"/>
                <a:cs typeface="Calibri"/>
                <a:sym typeface="Calibri"/>
              </a:rPr>
              <a:t>Você aprendeu a simplificar seu código com expressões lambda.</a:t>
            </a:r>
            <a:endParaRPr sz="2400">
              <a:latin typeface="Calibri"/>
              <a:ea typeface="Calibri"/>
              <a:cs typeface="Calibri"/>
              <a:sym typeface="Calibri"/>
            </a:endParaRPr>
          </a:p>
          <a:p>
            <a:pPr indent="0" lvl="0" marL="457200" rtl="0" algn="just">
              <a:spcBef>
                <a:spcPts val="0"/>
              </a:spcBef>
              <a:spcAft>
                <a:spcPts val="0"/>
              </a:spcAft>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Char char="●"/>
            </a:pPr>
            <a:r>
              <a:rPr lang="pt-BR" sz="2400">
                <a:latin typeface="Calibri"/>
                <a:ea typeface="Calibri"/>
                <a:cs typeface="Calibri"/>
                <a:sym typeface="Calibri"/>
              </a:rPr>
              <a:t>Você aprendeu a construir pipelines de dados elegantes e legíveis com a API de Streams.</a:t>
            </a:r>
            <a:endParaRPr sz="2400">
              <a:latin typeface="Calibri"/>
              <a:ea typeface="Calibri"/>
              <a:cs typeface="Calibri"/>
              <a:sym typeface="Calibri"/>
            </a:endParaRPr>
          </a:p>
          <a:p>
            <a:pPr indent="0" lvl="0" marL="457200" rtl="0" algn="just">
              <a:spcBef>
                <a:spcPts val="0"/>
              </a:spcBef>
              <a:spcAft>
                <a:spcPts val="0"/>
              </a:spcAft>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Char char="●"/>
            </a:pPr>
            <a:r>
              <a:rPr lang="pt-BR" sz="2400">
                <a:latin typeface="Calibri"/>
                <a:ea typeface="Calibri"/>
                <a:cs typeface="Calibri"/>
                <a:sym typeface="Calibri"/>
              </a:rPr>
              <a:t>Você sabe como filtrar, transformar e coletar dados de coleções de forma declarativa.</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rtl="0" algn="just">
              <a:spcBef>
                <a:spcPts val="0"/>
              </a:spcBef>
              <a:spcAft>
                <a:spcPts val="0"/>
              </a:spcAft>
              <a:buNone/>
            </a:pPr>
            <a:r>
              <a:rPr lang="pt-BR" sz="2400">
                <a:latin typeface="Calibri"/>
                <a:ea typeface="Calibri"/>
                <a:cs typeface="Calibri"/>
                <a:sym typeface="Calibri"/>
              </a:rPr>
              <a:t>O mais importante é que você mudou sua forma de pensar sobre o processamento de dados. Em vez de dizer ao computador "como" fazer cada passo em um laço, você agora pode simplesmente declarar "o que" você quer como resultado.</a:t>
            </a:r>
            <a:endParaRPr sz="2400">
              <a:latin typeface="Calibri"/>
              <a:ea typeface="Calibri"/>
              <a:cs typeface="Calibri"/>
              <a:sym typeface="Calibri"/>
            </a:endParaRPr>
          </a:p>
        </p:txBody>
      </p:sp>
      <p:pic>
        <p:nvPicPr>
          <p:cNvPr id="372" name="Google Shape;372;p48"/>
          <p:cNvPicPr preferRelativeResize="0"/>
          <p:nvPr/>
        </p:nvPicPr>
        <p:blipFill rotWithShape="1">
          <a:blip r:embed="rId3">
            <a:alphaModFix amt="0"/>
          </a:blip>
          <a:srcRect b="0" l="0" r="0" t="0"/>
          <a:stretch/>
        </p:blipFill>
        <p:spPr>
          <a:xfrm>
            <a:off x="3128400" y="8686800"/>
            <a:ext cx="3200399" cy="3200399"/>
          </a:xfrm>
          <a:prstGeom prst="rect">
            <a:avLst/>
          </a:prstGeom>
          <a:noFill/>
          <a:ln>
            <a:noFill/>
          </a:ln>
        </p:spPr>
      </p:pic>
      <p:sp>
        <p:nvSpPr>
          <p:cNvPr id="373" name="Google Shape;373;p48"/>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8"/>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75" name="Google Shape;375;p48"/>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376" name="Google Shape;376;p48"/>
          <p:cNvPicPr preferRelativeResize="0"/>
          <p:nvPr/>
        </p:nvPicPr>
        <p:blipFill rotWithShape="1">
          <a:blip r:embed="rId4">
            <a:alphaModFix/>
          </a:blip>
          <a:srcRect b="14421" l="21834" r="21834" t="14429"/>
          <a:stretch/>
        </p:blipFill>
        <p:spPr>
          <a:xfrm>
            <a:off x="3426907" y="8997245"/>
            <a:ext cx="2603377" cy="328840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p:nvPr/>
        </p:nvSpPr>
        <p:spPr>
          <a:xfrm>
            <a:off x="892100" y="576226"/>
            <a:ext cx="7816200" cy="67521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None/>
            </a:pPr>
            <a:r>
              <a:rPr lang="pt-BR" sz="2400">
                <a:latin typeface="Calibri"/>
                <a:ea typeface="Calibri"/>
                <a:cs typeface="Calibri"/>
                <a:sym typeface="Calibri"/>
              </a:rPr>
              <a:t>Próximos Passos:</a:t>
            </a:r>
            <a:endParaRPr sz="2400">
              <a:latin typeface="Calibri"/>
              <a:ea typeface="Calibri"/>
              <a:cs typeface="Calibri"/>
              <a:sym typeface="Calibri"/>
            </a:endParaRPr>
          </a:p>
          <a:p>
            <a:pPr indent="0" lvl="0" marL="0" rtl="0" algn="just">
              <a:spcBef>
                <a:spcPts val="0"/>
              </a:spcBef>
              <a:spcAft>
                <a:spcPts val="0"/>
              </a:spcAft>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Char char="●"/>
            </a:pPr>
            <a:r>
              <a:rPr lang="pt-BR" sz="2400">
                <a:latin typeface="Calibri"/>
                <a:ea typeface="Calibri"/>
                <a:cs typeface="Calibri"/>
                <a:sym typeface="Calibri"/>
              </a:rPr>
              <a:t>E</a:t>
            </a:r>
            <a:r>
              <a:rPr lang="pt-BR" sz="2400">
                <a:latin typeface="Calibri"/>
                <a:ea typeface="Calibri"/>
                <a:cs typeface="Calibri"/>
                <a:sym typeface="Calibri"/>
              </a:rPr>
              <a:t>x</a:t>
            </a:r>
            <a:r>
              <a:rPr lang="pt-BR" sz="2400">
                <a:latin typeface="Calibri"/>
                <a:ea typeface="Calibri"/>
                <a:cs typeface="Calibri"/>
                <a:sym typeface="Calibri"/>
              </a:rPr>
              <a:t>plore mais operações: Dê uma olhada em sorted(), distinct() e reduce().</a:t>
            </a:r>
            <a:endParaRPr sz="2400">
              <a:latin typeface="Calibri"/>
              <a:ea typeface="Calibri"/>
              <a:cs typeface="Calibri"/>
              <a:sym typeface="Calibri"/>
            </a:endParaRPr>
          </a:p>
          <a:p>
            <a:pPr indent="0" lvl="0" marL="457200" rtl="0" algn="just">
              <a:spcBef>
                <a:spcPts val="0"/>
              </a:spcBef>
              <a:spcAft>
                <a:spcPts val="0"/>
              </a:spcAft>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Char char="●"/>
            </a:pPr>
            <a:r>
              <a:rPr lang="pt-BR" sz="2400">
                <a:latin typeface="Calibri"/>
                <a:ea typeface="Calibri"/>
                <a:cs typeface="Calibri"/>
                <a:sym typeface="Calibri"/>
              </a:rPr>
              <a:t>Optional: Aprenda sobre a classe Optional, grande aliada da programação funcional para tratar valores nulos de forma segura.</a:t>
            </a:r>
            <a:endParaRPr sz="2400">
              <a:latin typeface="Calibri"/>
              <a:ea typeface="Calibri"/>
              <a:cs typeface="Calibri"/>
              <a:sym typeface="Calibri"/>
            </a:endParaRPr>
          </a:p>
          <a:p>
            <a:pPr indent="0" lvl="0" marL="457200" rtl="0" algn="just">
              <a:spcBef>
                <a:spcPts val="0"/>
              </a:spcBef>
              <a:spcAft>
                <a:spcPts val="0"/>
              </a:spcAft>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Char char="●"/>
            </a:pPr>
            <a:r>
              <a:rPr lang="pt-BR" sz="2400">
                <a:latin typeface="Calibri"/>
                <a:ea typeface="Calibri"/>
                <a:cs typeface="Calibri"/>
                <a:sym typeface="Calibri"/>
              </a:rPr>
              <a:t>Streams Paralelos: Investigue o .parallelStream() para processar grandes volumes de dados de forma ainda mais rápida em máquinas com múltiplos processadores.</a:t>
            </a:r>
            <a:endParaRPr sz="2400">
              <a:latin typeface="Calibri"/>
              <a:ea typeface="Calibri"/>
              <a:cs typeface="Calibri"/>
              <a:sym typeface="Calibri"/>
            </a:endParaRPr>
          </a:p>
          <a:p>
            <a:pPr indent="0" lvl="0" marL="0" rtl="0" algn="just">
              <a:spcBef>
                <a:spcPts val="0"/>
              </a:spcBef>
              <a:spcAft>
                <a:spcPts val="0"/>
              </a:spcAft>
              <a:buNone/>
            </a:pPr>
            <a:r>
              <a:t/>
            </a:r>
            <a:endParaRPr sz="2400">
              <a:latin typeface="Calibri"/>
              <a:ea typeface="Calibri"/>
              <a:cs typeface="Calibri"/>
              <a:sym typeface="Calibri"/>
            </a:endParaRPr>
          </a:p>
          <a:p>
            <a:pPr indent="0" lvl="0" marL="0" rtl="0" algn="just">
              <a:spcBef>
                <a:spcPts val="0"/>
              </a:spcBef>
              <a:spcAft>
                <a:spcPts val="0"/>
              </a:spcAft>
              <a:buNone/>
            </a:pPr>
            <a:r>
              <a:rPr lang="pt-BR" sz="2400">
                <a:latin typeface="Calibri"/>
                <a:ea typeface="Calibri"/>
                <a:cs typeface="Calibri"/>
                <a:sym typeface="Calibri"/>
              </a:rPr>
              <a:t>Continue praticando. Pegue seus projetos antigos que usam laços for e tente refatorá-los com streams. A prática constante é o caminho para a maestria.</a:t>
            </a:r>
            <a:endParaRPr sz="2400">
              <a:latin typeface="Calibri"/>
              <a:ea typeface="Calibri"/>
              <a:cs typeface="Calibri"/>
              <a:sym typeface="Calibri"/>
            </a:endParaRPr>
          </a:p>
          <a:p>
            <a:pPr indent="0" lvl="0" marL="0" rtl="0" algn="just">
              <a:spcBef>
                <a:spcPts val="0"/>
              </a:spcBef>
              <a:spcAft>
                <a:spcPts val="0"/>
              </a:spcAft>
              <a:buNone/>
            </a:pPr>
            <a:r>
              <a:t/>
            </a:r>
            <a:endParaRPr sz="2400">
              <a:latin typeface="Calibri"/>
              <a:ea typeface="Calibri"/>
              <a:cs typeface="Calibri"/>
              <a:sym typeface="Calibri"/>
            </a:endParaRPr>
          </a:p>
          <a:p>
            <a:pPr indent="0" lvl="0" marL="0" rtl="0" algn="just">
              <a:spcBef>
                <a:spcPts val="0"/>
              </a:spcBef>
              <a:spcAft>
                <a:spcPts val="0"/>
              </a:spcAft>
              <a:buNone/>
            </a:pPr>
            <a:r>
              <a:rPr lang="pt-BR" sz="2400">
                <a:latin typeface="Calibri"/>
                <a:ea typeface="Calibri"/>
                <a:cs typeface="Calibri"/>
                <a:sym typeface="Calibri"/>
              </a:rPr>
              <a:t>Boa codificação!</a:t>
            </a:r>
            <a:endParaRPr sz="2400">
              <a:latin typeface="Calibri"/>
              <a:ea typeface="Calibri"/>
              <a:cs typeface="Calibri"/>
              <a:sym typeface="Calibri"/>
            </a:endParaRPr>
          </a:p>
        </p:txBody>
      </p:sp>
      <p:pic>
        <p:nvPicPr>
          <p:cNvPr id="382" name="Google Shape;382;p49"/>
          <p:cNvPicPr preferRelativeResize="0"/>
          <p:nvPr/>
        </p:nvPicPr>
        <p:blipFill rotWithShape="1">
          <a:blip r:embed="rId3">
            <a:alphaModFix amt="0"/>
          </a:blip>
          <a:srcRect b="0" l="0" r="0" t="0"/>
          <a:stretch/>
        </p:blipFill>
        <p:spPr>
          <a:xfrm>
            <a:off x="3128400" y="8686800"/>
            <a:ext cx="3200399" cy="3200399"/>
          </a:xfrm>
          <a:prstGeom prst="rect">
            <a:avLst/>
          </a:prstGeom>
          <a:noFill/>
          <a:ln>
            <a:noFill/>
          </a:ln>
        </p:spPr>
      </p:pic>
      <p:sp>
        <p:nvSpPr>
          <p:cNvPr id="383" name="Google Shape;383;p49"/>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9"/>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385" name="Google Shape;385;p49"/>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386" name="Google Shape;386;p49"/>
          <p:cNvPicPr preferRelativeResize="0"/>
          <p:nvPr/>
        </p:nvPicPr>
        <p:blipFill rotWithShape="1">
          <a:blip r:embed="rId4">
            <a:alphaModFix/>
          </a:blip>
          <a:srcRect b="14421" l="21834" r="21834" t="14429"/>
          <a:stretch/>
        </p:blipFill>
        <p:spPr>
          <a:xfrm>
            <a:off x="2858659" y="7561674"/>
            <a:ext cx="3739873" cy="47239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p:nvPr/>
        </p:nvSpPr>
        <p:spPr>
          <a:xfrm>
            <a:off x="0" y="0"/>
            <a:ext cx="9600900" cy="1280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0"/>
          <p:cNvSpPr/>
          <p:nvPr/>
        </p:nvSpPr>
        <p:spPr>
          <a:xfrm>
            <a:off x="892450" y="6385800"/>
            <a:ext cx="7816200" cy="1576200"/>
          </a:xfrm>
          <a:prstGeom prst="rect">
            <a:avLst/>
          </a:prstGeom>
          <a:noFill/>
          <a:ln>
            <a:noFill/>
          </a:ln>
        </p:spPr>
        <p:txBody>
          <a:bodyPr anchorCtr="0" anchor="t" bIns="45000" lIns="90000" spcFirstLastPara="1" rIns="90000" wrap="square" tIns="45000">
            <a:noAutofit/>
          </a:bodyPr>
          <a:lstStyle/>
          <a:p>
            <a:pPr indent="0" lvl="0" marL="0" rtl="0" algn="ctr">
              <a:spcBef>
                <a:spcPts val="0"/>
              </a:spcBef>
              <a:spcAft>
                <a:spcPts val="0"/>
              </a:spcAft>
              <a:buClr>
                <a:schemeClr val="dk1"/>
              </a:buClr>
              <a:buFont typeface="Arial"/>
              <a:buNone/>
            </a:pPr>
            <a:r>
              <a:rPr lang="pt-BR" sz="7200">
                <a:solidFill>
                  <a:schemeClr val="lt1"/>
                </a:solidFill>
                <a:latin typeface="Impact"/>
                <a:ea typeface="Impact"/>
                <a:cs typeface="Impact"/>
                <a:sym typeface="Impact"/>
              </a:rPr>
              <a:t>AGRADECIMENTOS</a:t>
            </a:r>
            <a:endParaRPr sz="7200">
              <a:solidFill>
                <a:schemeClr val="dk1"/>
              </a:solidFill>
            </a:endParaRPr>
          </a:p>
          <a:p>
            <a:pPr indent="0" lvl="0" marL="0" marR="0" rtl="0" algn="ctr">
              <a:lnSpc>
                <a:spcPct val="100000"/>
              </a:lnSpc>
              <a:spcBef>
                <a:spcPts val="0"/>
              </a:spcBef>
              <a:spcAft>
                <a:spcPts val="0"/>
              </a:spcAft>
              <a:buNone/>
            </a:pPr>
            <a:r>
              <a:t/>
            </a:r>
            <a:endParaRPr sz="8800">
              <a:solidFill>
                <a:srgbClr val="FFFFFF"/>
              </a:solidFill>
              <a:latin typeface="Impact"/>
              <a:ea typeface="Impact"/>
              <a:cs typeface="Impact"/>
              <a:sym typeface="Impact"/>
            </a:endParaRPr>
          </a:p>
        </p:txBody>
      </p:sp>
      <p:sp>
        <p:nvSpPr>
          <p:cNvPr id="393" name="Google Shape;393;p50"/>
          <p:cNvSpPr/>
          <p:nvPr/>
        </p:nvSpPr>
        <p:spPr>
          <a:xfrm flipH="1" rot="-10796400">
            <a:off x="986347" y="8785860"/>
            <a:ext cx="7735804" cy="1011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0"/>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p:nvPr/>
        </p:nvSpPr>
        <p:spPr>
          <a:xfrm>
            <a:off x="870840" y="2822040"/>
            <a:ext cx="7816320" cy="258948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2400" u="none" cap="none" strike="noStrike">
                <a:solidFill>
                  <a:srgbClr val="000000"/>
                </a:solidFill>
                <a:latin typeface="Calibri"/>
                <a:ea typeface="Calibri"/>
                <a:cs typeface="Calibri"/>
                <a:sym typeface="Calibri"/>
              </a:rPr>
              <a:t>Esse Ebook foi gerado por IA, e diagramado por humano.</a:t>
            </a:r>
            <a:br>
              <a:rPr b="0" i="0" lang="pt-BR" sz="1800" u="none" cap="none" strike="noStrike">
                <a:latin typeface="Arial"/>
                <a:ea typeface="Arial"/>
                <a:cs typeface="Arial"/>
                <a:sym typeface="Arial"/>
              </a:rPr>
            </a:br>
            <a:r>
              <a:rPr b="0" i="0" lang="pt-BR" sz="2400" u="none" cap="none" strike="noStrike">
                <a:solidFill>
                  <a:srgbClr val="000000"/>
                </a:solidFill>
                <a:latin typeface="Calibri"/>
                <a:ea typeface="Calibri"/>
                <a:cs typeface="Calibri"/>
                <a:sym typeface="Calibri"/>
              </a:rPr>
              <a:t>O passo a passo se encontra no meu Github</a:t>
            </a:r>
            <a:endParaRPr b="0" i="0" sz="2400" u="none" cap="none" strike="noStrike">
              <a:latin typeface="Arial"/>
              <a:ea typeface="Arial"/>
              <a:cs typeface="Arial"/>
              <a:sym typeface="Arial"/>
            </a:endParaRPr>
          </a:p>
          <a:p>
            <a:pPr indent="0" lvl="0" marL="0" marR="0" rtl="0" algn="ctr">
              <a:lnSpc>
                <a:spcPct val="100000"/>
              </a:lnSpc>
              <a:spcBef>
                <a:spcPts val="0"/>
              </a:spcBef>
              <a:spcAft>
                <a:spcPts val="0"/>
              </a:spcAft>
              <a:buNone/>
            </a:pPr>
            <a:r>
              <a:rPr b="0" i="0" lang="pt-BR" sz="4400" u="none" cap="none" strike="noStrike">
                <a:solidFill>
                  <a:srgbClr val="000000"/>
                </a:solidFill>
                <a:latin typeface="Calibri"/>
                <a:ea typeface="Calibri"/>
                <a:cs typeface="Calibri"/>
                <a:sym typeface="Calibri"/>
              </a:rPr>
              <a:t>.</a:t>
            </a:r>
            <a:br>
              <a:rPr b="0" i="0" lang="pt-BR" sz="1800" u="none" cap="none" strike="noStrike">
                <a:latin typeface="Arial"/>
                <a:ea typeface="Arial"/>
                <a:cs typeface="Arial"/>
                <a:sym typeface="Arial"/>
              </a:rPr>
            </a:br>
            <a:r>
              <a:rPr b="0" i="0" lang="pt-BR" sz="2400" u="none" cap="none" strike="noStrike">
                <a:solidFill>
                  <a:srgbClr val="000000"/>
                </a:solidFill>
                <a:latin typeface="Calibri"/>
                <a:ea typeface="Calibri"/>
                <a:cs typeface="Calibri"/>
                <a:sym typeface="Calibri"/>
              </a:rPr>
              <a:t>Esse conteúdo foi gerado com fins didáticos de construção, não foi realizado uma validação cuidadosa humana no conteúdo e pode conter erros gerados por uma IA.</a:t>
            </a:r>
            <a:endParaRPr b="0" i="0" sz="2400" u="none" cap="none" strike="noStrike">
              <a:latin typeface="Arial"/>
              <a:ea typeface="Arial"/>
              <a:cs typeface="Arial"/>
              <a:sym typeface="Arial"/>
            </a:endParaRPr>
          </a:p>
        </p:txBody>
      </p:sp>
      <p:sp>
        <p:nvSpPr>
          <p:cNvPr id="400" name="Google Shape;400;p51"/>
          <p:cNvSpPr/>
          <p:nvPr/>
        </p:nvSpPr>
        <p:spPr>
          <a:xfrm>
            <a:off x="2269440" y="777960"/>
            <a:ext cx="8302320" cy="699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pt-BR" sz="4000" u="none" cap="none" strike="noStrike">
                <a:solidFill>
                  <a:srgbClr val="000000"/>
                </a:solidFill>
                <a:latin typeface="Impact"/>
                <a:ea typeface="Impact"/>
                <a:cs typeface="Impact"/>
                <a:sym typeface="Impact"/>
              </a:rPr>
              <a:t>OBRIGADO POR LER ATÉ AQUI</a:t>
            </a:r>
            <a:endParaRPr b="0" i="0" sz="4000" u="none" cap="none" strike="noStrike">
              <a:latin typeface="Arial"/>
              <a:ea typeface="Arial"/>
              <a:cs typeface="Arial"/>
              <a:sym typeface="Arial"/>
            </a:endParaRPr>
          </a:p>
        </p:txBody>
      </p:sp>
      <p:pic>
        <p:nvPicPr>
          <p:cNvPr descr="Would you like to see new lightsaber variants in the future? | Fandom" id="401" name="Google Shape;401;p51"/>
          <p:cNvPicPr preferRelativeResize="0"/>
          <p:nvPr/>
        </p:nvPicPr>
        <p:blipFill rotWithShape="1">
          <a:blip r:embed="rId3">
            <a:alphaModFix amt="0"/>
          </a:blip>
          <a:srcRect b="0" l="0" r="0" t="0"/>
          <a:stretch/>
        </p:blipFill>
        <p:spPr>
          <a:xfrm rot="1987800">
            <a:off x="2874240" y="970920"/>
            <a:ext cx="3524040" cy="2447640"/>
          </a:xfrm>
          <a:prstGeom prst="rect">
            <a:avLst/>
          </a:prstGeom>
          <a:noFill/>
          <a:ln>
            <a:noFill/>
          </a:ln>
        </p:spPr>
      </p:pic>
      <p:pic>
        <p:nvPicPr>
          <p:cNvPr descr="Would you like to see new lightsaber variants in the future? | Fandom" id="402" name="Google Shape;402;p51"/>
          <p:cNvPicPr preferRelativeResize="0"/>
          <p:nvPr/>
        </p:nvPicPr>
        <p:blipFill rotWithShape="1">
          <a:blip r:embed="rId3">
            <a:alphaModFix amt="0"/>
          </a:blip>
          <a:srcRect b="0" l="0" r="0" t="0"/>
          <a:stretch/>
        </p:blipFill>
        <p:spPr>
          <a:xfrm rot="1987800">
            <a:off x="2874240" y="10005840"/>
            <a:ext cx="3524040" cy="2447640"/>
          </a:xfrm>
          <a:prstGeom prst="rect">
            <a:avLst/>
          </a:prstGeom>
          <a:noFill/>
          <a:ln>
            <a:noFill/>
          </a:ln>
        </p:spPr>
      </p:pic>
      <p:sp>
        <p:nvSpPr>
          <p:cNvPr id="403" name="Google Shape;403;p51"/>
          <p:cNvSpPr/>
          <p:nvPr/>
        </p:nvSpPr>
        <p:spPr>
          <a:xfrm>
            <a:off x="870840" y="7097400"/>
            <a:ext cx="7562520" cy="6462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pt-BR" sz="1800" u="sng" cap="none" strike="noStrike">
                <a:solidFill>
                  <a:schemeClr val="hlink"/>
                </a:solidFill>
                <a:latin typeface="Calibri"/>
                <a:ea typeface="Calibri"/>
                <a:cs typeface="Calibri"/>
                <a:sym typeface="Calibri"/>
                <a:hlinkClick r:id="rId4"/>
              </a:rPr>
              <a:t>https://github.com/</a:t>
            </a:r>
            <a:r>
              <a:rPr b="1" lang="pt-BR" sz="1800" u="sng">
                <a:solidFill>
                  <a:schemeClr val="hlink"/>
                </a:solidFill>
                <a:latin typeface="Calibri"/>
                <a:ea typeface="Calibri"/>
                <a:cs typeface="Calibri"/>
                <a:sym typeface="Calibri"/>
                <a:hlinkClick r:id="rId5"/>
              </a:rPr>
              <a:t>rogerio22mr</a:t>
            </a:r>
            <a:r>
              <a:rPr b="1" i="0" lang="pt-BR" sz="1800" u="sng" cap="none" strike="noStrike">
                <a:solidFill>
                  <a:schemeClr val="hlink"/>
                </a:solidFill>
                <a:latin typeface="Calibri"/>
                <a:ea typeface="Calibri"/>
                <a:cs typeface="Calibri"/>
                <a:sym typeface="Calibri"/>
                <a:hlinkClick r:id="rId6"/>
              </a:rPr>
              <a:t>/prompts-recipe-to-create-a-ebook</a:t>
            </a:r>
            <a:endParaRPr b="0" i="0" sz="1800" u="none" cap="none" strike="noStrike">
              <a:latin typeface="Arial"/>
              <a:ea typeface="Arial"/>
              <a:cs typeface="Arial"/>
              <a:sym typeface="Arial"/>
            </a:endParaRPr>
          </a:p>
        </p:txBody>
      </p:sp>
      <p:pic>
        <p:nvPicPr>
          <p:cNvPr descr="GitHub Logos and Usage · GitHub" id="404" name="Google Shape;404;p51"/>
          <p:cNvPicPr preferRelativeResize="0"/>
          <p:nvPr/>
        </p:nvPicPr>
        <p:blipFill rotWithShape="1">
          <a:blip r:embed="rId7">
            <a:alphaModFix amt="0"/>
          </a:blip>
          <a:srcRect b="0" l="0" r="0" t="0"/>
          <a:stretch/>
        </p:blipFill>
        <p:spPr>
          <a:xfrm>
            <a:off x="3813840" y="5587560"/>
            <a:ext cx="1676160" cy="1676160"/>
          </a:xfrm>
          <a:prstGeom prst="rect">
            <a:avLst/>
          </a:prstGeom>
          <a:noFill/>
          <a:ln>
            <a:noFill/>
          </a:ln>
        </p:spPr>
      </p:pic>
      <p:sp>
        <p:nvSpPr>
          <p:cNvPr id="405" name="Google Shape;405;p51"/>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pic>
        <p:nvPicPr>
          <p:cNvPr id="406" name="Google Shape;406;p51"/>
          <p:cNvPicPr preferRelativeResize="0"/>
          <p:nvPr/>
        </p:nvPicPr>
        <p:blipFill rotWithShape="1">
          <a:blip r:embed="rId8">
            <a:alphaModFix/>
          </a:blip>
          <a:srcRect b="14421" l="21834" r="21834" t="14429"/>
          <a:stretch/>
        </p:blipFill>
        <p:spPr>
          <a:xfrm>
            <a:off x="3105926" y="8380700"/>
            <a:ext cx="3060675" cy="3866076"/>
          </a:xfrm>
          <a:prstGeom prst="rect">
            <a:avLst/>
          </a:prstGeom>
          <a:noFill/>
          <a:ln>
            <a:noFill/>
          </a:ln>
        </p:spPr>
      </p:pic>
      <p:sp>
        <p:nvSpPr>
          <p:cNvPr id="407" name="Google Shape;407;p51"/>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p:nvPr/>
        </p:nvSpPr>
        <p:spPr>
          <a:xfrm>
            <a:off x="651240" y="-216360"/>
            <a:ext cx="143640" cy="1511640"/>
          </a:xfrm>
          <a:prstGeom prst="rect">
            <a:avLst/>
          </a:prstGeom>
          <a:gradFill>
            <a:gsLst>
              <a:gs pos="0">
                <a:srgbClr val="FFA500"/>
              </a:gs>
              <a:gs pos="100000">
                <a:srgbClr val="A0522D"/>
              </a:gs>
            </a:gsLst>
            <a:lin ang="36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a:off x="892493" y="772750"/>
            <a:ext cx="7816200" cy="5576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pt-BR" sz="2400" u="none" cap="none" strike="noStrike">
                <a:solidFill>
                  <a:srgbClr val="000000"/>
                </a:solidFill>
                <a:latin typeface="Calibri"/>
                <a:ea typeface="Calibri"/>
                <a:cs typeface="Calibri"/>
                <a:sym typeface="Calibri"/>
              </a:rPr>
              <a:t>O que você vai aprender:</a:t>
            </a:r>
            <a:endParaRPr b="0" i="0" sz="24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latin typeface="Arial"/>
              <a:ea typeface="Arial"/>
              <a:cs typeface="Arial"/>
              <a:sym typeface="Arial"/>
            </a:endParaRPr>
          </a:p>
          <a:p>
            <a:pPr indent="-216000" lvl="1" marL="432000" marR="0" rtl="0" algn="l">
              <a:lnSpc>
                <a:spcPct val="100000"/>
              </a:lnSpc>
              <a:spcBef>
                <a:spcPts val="0"/>
              </a:spcBef>
              <a:spcAft>
                <a:spcPts val="0"/>
              </a:spcAft>
              <a:buClr>
                <a:srgbClr val="000000"/>
              </a:buClr>
              <a:buSzPts val="1080"/>
              <a:buFont typeface="Noto Sans Symbols"/>
              <a:buChar char="●"/>
            </a:pPr>
            <a:r>
              <a:rPr b="0" i="0" lang="pt-BR" sz="2400" u="none" cap="none" strike="noStrike">
                <a:solidFill>
                  <a:srgbClr val="000000"/>
                </a:solidFill>
                <a:latin typeface="Calibri"/>
                <a:ea typeface="Calibri"/>
                <a:cs typeface="Calibri"/>
                <a:sym typeface="Calibri"/>
              </a:rPr>
              <a:t>O "porquê": Entender as limitações do estilo antigo e por que a programação funcional se tornou essencial.</a:t>
            </a:r>
            <a:endParaRPr b="0" i="0" sz="2400" u="none" cap="none" strike="noStrike">
              <a:latin typeface="Arial"/>
              <a:ea typeface="Arial"/>
              <a:cs typeface="Arial"/>
              <a:sym typeface="Arial"/>
            </a:endParaRPr>
          </a:p>
          <a:p>
            <a:pPr indent="-147420" lvl="1" marL="432000" marR="0" rtl="0" algn="l">
              <a:lnSpc>
                <a:spcPct val="100000"/>
              </a:lnSpc>
              <a:spcBef>
                <a:spcPts val="0"/>
              </a:spcBef>
              <a:spcAft>
                <a:spcPts val="0"/>
              </a:spcAft>
              <a:buClr>
                <a:srgbClr val="000000"/>
              </a:buClr>
              <a:buSzPts val="1080"/>
              <a:buFont typeface="Noto Sans Symbols"/>
              <a:buNone/>
            </a:pPr>
            <a:r>
              <a:t/>
            </a:r>
            <a:endParaRPr b="0" i="0" sz="2400" u="none" cap="none" strike="noStrike">
              <a:latin typeface="Arial"/>
              <a:ea typeface="Arial"/>
              <a:cs typeface="Arial"/>
              <a:sym typeface="Arial"/>
            </a:endParaRPr>
          </a:p>
          <a:p>
            <a:pPr indent="-216000" lvl="1" marL="432000" marR="0" rtl="0" algn="l">
              <a:lnSpc>
                <a:spcPct val="100000"/>
              </a:lnSpc>
              <a:spcBef>
                <a:spcPts val="0"/>
              </a:spcBef>
              <a:spcAft>
                <a:spcPts val="0"/>
              </a:spcAft>
              <a:buClr>
                <a:srgbClr val="000000"/>
              </a:buClr>
              <a:buSzPts val="1080"/>
              <a:buFont typeface="Noto Sans Symbols"/>
              <a:buChar char="●"/>
            </a:pPr>
            <a:r>
              <a:rPr b="0" i="0" lang="pt-BR" sz="2400" u="none" cap="none" strike="noStrike">
                <a:solidFill>
                  <a:srgbClr val="000000"/>
                </a:solidFill>
                <a:latin typeface="Calibri"/>
                <a:ea typeface="Calibri"/>
                <a:cs typeface="Calibri"/>
                <a:sym typeface="Calibri"/>
              </a:rPr>
              <a:t>Expressões Lambda: Dominar a sintaxe concisa e poderosa das lambdas para passar comportamento como se fosse um dado.</a:t>
            </a:r>
            <a:endParaRPr b="0" i="0" sz="2400" u="none" cap="none" strike="noStrike">
              <a:latin typeface="Arial"/>
              <a:ea typeface="Arial"/>
              <a:cs typeface="Arial"/>
              <a:sym typeface="Arial"/>
            </a:endParaRPr>
          </a:p>
          <a:p>
            <a:pPr indent="-147420" lvl="1" marL="432000" marR="0" rtl="0" algn="l">
              <a:lnSpc>
                <a:spcPct val="100000"/>
              </a:lnSpc>
              <a:spcBef>
                <a:spcPts val="0"/>
              </a:spcBef>
              <a:spcAft>
                <a:spcPts val="0"/>
              </a:spcAft>
              <a:buClr>
                <a:srgbClr val="000000"/>
              </a:buClr>
              <a:buSzPts val="1080"/>
              <a:buFont typeface="Noto Sans Symbols"/>
              <a:buNone/>
            </a:pPr>
            <a:r>
              <a:t/>
            </a:r>
            <a:endParaRPr b="0" i="0" sz="2400" u="none" cap="none" strike="noStrike">
              <a:latin typeface="Arial"/>
              <a:ea typeface="Arial"/>
              <a:cs typeface="Arial"/>
              <a:sym typeface="Arial"/>
            </a:endParaRPr>
          </a:p>
          <a:p>
            <a:pPr indent="-216000" lvl="1" marL="432000" marR="0" rtl="0" algn="l">
              <a:lnSpc>
                <a:spcPct val="100000"/>
              </a:lnSpc>
              <a:spcBef>
                <a:spcPts val="0"/>
              </a:spcBef>
              <a:spcAft>
                <a:spcPts val="0"/>
              </a:spcAft>
              <a:buClr>
                <a:srgbClr val="000000"/>
              </a:buClr>
              <a:buSzPts val="1080"/>
              <a:buFont typeface="Noto Sans Symbols"/>
              <a:buChar char="●"/>
            </a:pPr>
            <a:r>
              <a:rPr b="0" i="0" lang="pt-BR" sz="2400" u="none" cap="none" strike="noStrike">
                <a:solidFill>
                  <a:srgbClr val="000000"/>
                </a:solidFill>
                <a:latin typeface="Calibri"/>
                <a:ea typeface="Calibri"/>
                <a:cs typeface="Calibri"/>
                <a:sym typeface="Calibri"/>
              </a:rPr>
              <a:t>A API de Streams: Aprender a criar pipelines de dados para filtrar, mapear, transformar e coletar informações de forma fluida e legível.</a:t>
            </a:r>
            <a:endParaRPr b="0" i="0" sz="2400" u="none" cap="none" strike="noStrike">
              <a:latin typeface="Arial"/>
              <a:ea typeface="Arial"/>
              <a:cs typeface="Arial"/>
              <a:sym typeface="Arial"/>
            </a:endParaRPr>
          </a:p>
          <a:p>
            <a:pPr indent="-147420" lvl="1" marL="432000" marR="0" rtl="0" algn="l">
              <a:lnSpc>
                <a:spcPct val="100000"/>
              </a:lnSpc>
              <a:spcBef>
                <a:spcPts val="0"/>
              </a:spcBef>
              <a:spcAft>
                <a:spcPts val="0"/>
              </a:spcAft>
              <a:buClr>
                <a:srgbClr val="000000"/>
              </a:buClr>
              <a:buSzPts val="1080"/>
              <a:buFont typeface="Noto Sans Symbols"/>
              <a:buNone/>
            </a:pPr>
            <a:r>
              <a:t/>
            </a:r>
            <a:endParaRPr b="0" i="0" sz="2400" u="none" cap="none" strike="noStrike">
              <a:latin typeface="Arial"/>
              <a:ea typeface="Arial"/>
              <a:cs typeface="Arial"/>
              <a:sym typeface="Arial"/>
            </a:endParaRPr>
          </a:p>
          <a:p>
            <a:pPr indent="-216000" lvl="1" marL="432000" marR="0" rtl="0" algn="l">
              <a:lnSpc>
                <a:spcPct val="100000"/>
              </a:lnSpc>
              <a:spcBef>
                <a:spcPts val="0"/>
              </a:spcBef>
              <a:spcAft>
                <a:spcPts val="0"/>
              </a:spcAft>
              <a:buClr>
                <a:srgbClr val="000000"/>
              </a:buClr>
              <a:buSzPts val="1080"/>
              <a:buFont typeface="Noto Sans Symbols"/>
              <a:buChar char="●"/>
            </a:pPr>
            <a:r>
              <a:rPr b="0" i="0" lang="pt-BR" sz="2400" u="none" cap="none" strike="noStrike">
                <a:solidFill>
                  <a:srgbClr val="000000"/>
                </a:solidFill>
                <a:latin typeface="Calibri"/>
                <a:ea typeface="Calibri"/>
                <a:cs typeface="Calibri"/>
                <a:sym typeface="Calibri"/>
              </a:rPr>
              <a:t>Mão na Massa: Aplicar tudo o que aprendeu em um projeto prático e realista.</a:t>
            </a:r>
            <a:endParaRPr b="0" i="0" sz="2400" u="none" cap="none" strike="noStrike">
              <a:latin typeface="Arial"/>
              <a:ea typeface="Arial"/>
              <a:cs typeface="Arial"/>
              <a:sym typeface="Arial"/>
            </a:endParaRPr>
          </a:p>
        </p:txBody>
      </p:sp>
      <p:pic>
        <p:nvPicPr>
          <p:cNvPr id="167" name="Google Shape;167;p29"/>
          <p:cNvPicPr preferRelativeResize="0"/>
          <p:nvPr/>
        </p:nvPicPr>
        <p:blipFill rotWithShape="1">
          <a:blip r:embed="rId3">
            <a:alphaModFix/>
          </a:blip>
          <a:srcRect b="14421" l="21834" r="21834" t="14429"/>
          <a:stretch/>
        </p:blipFill>
        <p:spPr>
          <a:xfrm>
            <a:off x="2830823" y="6611450"/>
            <a:ext cx="3939548" cy="4976123"/>
          </a:xfrm>
          <a:prstGeom prst="rect">
            <a:avLst/>
          </a:prstGeom>
          <a:noFill/>
          <a:ln>
            <a:noFill/>
          </a:ln>
        </p:spPr>
      </p:pic>
      <p:sp>
        <p:nvSpPr>
          <p:cNvPr id="168" name="Google Shape;168;p29"/>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169" name="Google Shape;169;p29"/>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p:nvPr/>
        </p:nvSpPr>
        <p:spPr>
          <a:xfrm>
            <a:off x="0" y="0"/>
            <a:ext cx="9600840" cy="1280124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892440" y="6004800"/>
            <a:ext cx="7816320" cy="27716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8800" u="none" cap="none" strike="noStrike">
                <a:solidFill>
                  <a:srgbClr val="FFFFFF"/>
                </a:solidFill>
                <a:latin typeface="Impact"/>
                <a:ea typeface="Impact"/>
                <a:cs typeface="Impact"/>
                <a:sym typeface="Impact"/>
              </a:rPr>
              <a:t>A VIDA ANTES DAS LAMBDAS</a:t>
            </a:r>
            <a:endParaRPr b="0" i="0" sz="8800" u="none" cap="none" strike="noStrike">
              <a:latin typeface="Arial"/>
              <a:ea typeface="Arial"/>
              <a:cs typeface="Arial"/>
              <a:sym typeface="Arial"/>
            </a:endParaRPr>
          </a:p>
        </p:txBody>
      </p:sp>
      <p:sp>
        <p:nvSpPr>
          <p:cNvPr id="176" name="Google Shape;176;p30"/>
          <p:cNvSpPr/>
          <p:nvPr/>
        </p:nvSpPr>
        <p:spPr>
          <a:xfrm>
            <a:off x="807480" y="2133720"/>
            <a:ext cx="7816320" cy="44636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28700" u="none" cap="none" strike="noStrike">
                <a:solidFill>
                  <a:srgbClr val="E8633A"/>
                </a:solidFill>
                <a:latin typeface="Impact"/>
                <a:ea typeface="Impact"/>
                <a:cs typeface="Impact"/>
                <a:sym typeface="Impact"/>
              </a:rPr>
              <a:t>01</a:t>
            </a:r>
            <a:endParaRPr b="0" i="0" sz="28700" u="none" cap="none" strike="noStrike">
              <a:solidFill>
                <a:srgbClr val="E8633A"/>
              </a:solidFill>
              <a:latin typeface="Arial"/>
              <a:ea typeface="Arial"/>
              <a:cs typeface="Arial"/>
              <a:sym typeface="Arial"/>
            </a:endParaRPr>
          </a:p>
        </p:txBody>
      </p:sp>
      <p:sp>
        <p:nvSpPr>
          <p:cNvPr id="177" name="Google Shape;177;p30"/>
          <p:cNvSpPr/>
          <p:nvPr/>
        </p:nvSpPr>
        <p:spPr>
          <a:xfrm flipH="1" rot="-10796400">
            <a:off x="986400" y="8785800"/>
            <a:ext cx="7735680" cy="101160"/>
          </a:xfrm>
          <a:prstGeom prst="rect">
            <a:avLst/>
          </a:prstGeom>
          <a:gradFill>
            <a:gsLst>
              <a:gs pos="0">
                <a:srgbClr val="FFA500"/>
              </a:gs>
              <a:gs pos="100000">
                <a:srgbClr val="A0522D"/>
              </a:gs>
            </a:gsLst>
            <a:lin ang="36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p:nvPr/>
        </p:nvSpPr>
        <p:spPr>
          <a:xfrm>
            <a:off x="892090" y="2557440"/>
            <a:ext cx="7816200" cy="11877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b="0" i="0" lang="pt-BR" sz="2400" u="none" cap="none" strike="noStrike">
                <a:solidFill>
                  <a:srgbClr val="000000"/>
                </a:solidFill>
                <a:latin typeface="Calibri"/>
                <a:ea typeface="Calibri"/>
                <a:cs typeface="Calibri"/>
                <a:sym typeface="Calibri"/>
              </a:rPr>
              <a:t>Antes de mergulharmos no novo, vamos entender o problema antigo. Imagine que você tem uma lista de nomes e quer imprimi-los. Simples, certo?</a:t>
            </a:r>
            <a:endParaRPr b="0" i="0" sz="2400" u="none" cap="none" strike="noStrike">
              <a:latin typeface="Arial"/>
              <a:ea typeface="Arial"/>
              <a:cs typeface="Arial"/>
              <a:sym typeface="Arial"/>
            </a:endParaRPr>
          </a:p>
        </p:txBody>
      </p:sp>
      <p:sp>
        <p:nvSpPr>
          <p:cNvPr id="184" name="Google Shape;184;p31"/>
          <p:cNvSpPr/>
          <p:nvPr/>
        </p:nvSpPr>
        <p:spPr>
          <a:xfrm>
            <a:off x="-348" y="831950"/>
            <a:ext cx="9601200" cy="6990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4000" u="none" cap="none" strike="noStrike">
                <a:solidFill>
                  <a:srgbClr val="000000"/>
                </a:solidFill>
                <a:latin typeface="Impact"/>
                <a:ea typeface="Impact"/>
                <a:cs typeface="Impact"/>
                <a:sym typeface="Impact"/>
              </a:rPr>
              <a:t>A Vida Antes das Lambdas</a:t>
            </a:r>
            <a:endParaRPr b="0" i="0" sz="4000" u="none" cap="none" strike="noStrike">
              <a:latin typeface="Arial"/>
              <a:ea typeface="Arial"/>
              <a:cs typeface="Arial"/>
              <a:sym typeface="Arial"/>
            </a:endParaRPr>
          </a:p>
        </p:txBody>
      </p:sp>
      <p:pic>
        <p:nvPicPr>
          <p:cNvPr id="185" name="Google Shape;185;p31"/>
          <p:cNvPicPr preferRelativeResize="0"/>
          <p:nvPr/>
        </p:nvPicPr>
        <p:blipFill rotWithShape="1">
          <a:blip r:embed="rId3">
            <a:alphaModFix amt="0"/>
          </a:blip>
          <a:srcRect b="0" l="0" r="0" t="0"/>
          <a:stretch/>
        </p:blipFill>
        <p:spPr>
          <a:xfrm>
            <a:off x="3128400" y="8686800"/>
            <a:ext cx="3200400" cy="3200400"/>
          </a:xfrm>
          <a:prstGeom prst="rect">
            <a:avLst/>
          </a:prstGeom>
          <a:noFill/>
          <a:ln>
            <a:noFill/>
          </a:ln>
        </p:spPr>
      </p:pic>
      <p:sp>
        <p:nvSpPr>
          <p:cNvPr id="186" name="Google Shape;186;p31"/>
          <p:cNvSpPr/>
          <p:nvPr/>
        </p:nvSpPr>
        <p:spPr>
          <a:xfrm>
            <a:off x="651240" y="-216360"/>
            <a:ext cx="143640" cy="1511640"/>
          </a:xfrm>
          <a:prstGeom prst="rect">
            <a:avLst/>
          </a:prstGeom>
          <a:gradFill>
            <a:gsLst>
              <a:gs pos="0">
                <a:srgbClr val="FFA500"/>
              </a:gs>
              <a:gs pos="100000">
                <a:srgbClr val="A0522D"/>
              </a:gs>
            </a:gsLst>
            <a:lin ang="36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188" name="Google Shape;188;p31"/>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189" name="Google Shape;189;p31"/>
          <p:cNvPicPr preferRelativeResize="0"/>
          <p:nvPr/>
        </p:nvPicPr>
        <p:blipFill rotWithShape="1">
          <a:blip r:embed="rId4">
            <a:alphaModFix/>
          </a:blip>
          <a:srcRect b="14421" l="21834" r="21834" t="14429"/>
          <a:stretch/>
        </p:blipFill>
        <p:spPr>
          <a:xfrm>
            <a:off x="3019063" y="7785075"/>
            <a:ext cx="3563059" cy="4500577"/>
          </a:xfrm>
          <a:prstGeom prst="rect">
            <a:avLst/>
          </a:prstGeom>
          <a:noFill/>
          <a:ln>
            <a:noFill/>
          </a:ln>
        </p:spPr>
      </p:pic>
      <p:pic>
        <p:nvPicPr>
          <p:cNvPr id="190" name="Google Shape;190;p31"/>
          <p:cNvPicPr preferRelativeResize="0"/>
          <p:nvPr/>
        </p:nvPicPr>
        <p:blipFill>
          <a:blip r:embed="rId5">
            <a:alphaModFix/>
          </a:blip>
          <a:stretch>
            <a:fillRect/>
          </a:stretch>
        </p:blipFill>
        <p:spPr>
          <a:xfrm>
            <a:off x="0" y="3745075"/>
            <a:ext cx="9601200" cy="45005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p:nvPr/>
        </p:nvSpPr>
        <p:spPr>
          <a:xfrm>
            <a:off x="892213" y="707813"/>
            <a:ext cx="7816200" cy="15534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b="0" i="0" lang="pt-BR" sz="2400" u="none" cap="none" strike="noStrike">
                <a:solidFill>
                  <a:srgbClr val="000000"/>
                </a:solidFill>
                <a:latin typeface="Calibri"/>
                <a:ea typeface="Calibri"/>
                <a:cs typeface="Calibri"/>
                <a:sym typeface="Calibri"/>
              </a:rPr>
              <a:t>Agora, imagine que você quer fazer algo um pouco mais complexo, como criar um botão em uma interface gráfica que imprime uma mensagem quando clicado. Antes do Java 8, você precisaria de algo chamado classe anônima:</a:t>
            </a:r>
            <a:endParaRPr b="0" i="0" sz="2400" u="none" cap="none" strike="noStrike">
              <a:latin typeface="Arial"/>
              <a:ea typeface="Arial"/>
              <a:cs typeface="Arial"/>
              <a:sym typeface="Arial"/>
            </a:endParaRPr>
          </a:p>
        </p:txBody>
      </p:sp>
      <p:sp>
        <p:nvSpPr>
          <p:cNvPr id="196" name="Google Shape;196;p32"/>
          <p:cNvSpPr/>
          <p:nvPr/>
        </p:nvSpPr>
        <p:spPr>
          <a:xfrm>
            <a:off x="892225" y="7077950"/>
            <a:ext cx="7816200" cy="32589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b="0" i="0" lang="pt-BR" sz="2400" u="none" cap="none" strike="noStrike">
                <a:solidFill>
                  <a:srgbClr val="000000"/>
                </a:solidFill>
                <a:latin typeface="Calibri"/>
                <a:ea typeface="Calibri"/>
                <a:cs typeface="Calibri"/>
                <a:sym typeface="Calibri"/>
              </a:rPr>
              <a:t>Veja quantas linhas de código (new ActionListener(), @Override, a declaração do método...) apenas para passar uma única ação: System.out.println(...). Era verboso e desviava a atenção do que realmente importava.</a:t>
            </a:r>
            <a:endParaRPr b="0" i="0" sz="24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sz="2400">
              <a:latin typeface="Calibri"/>
              <a:ea typeface="Calibri"/>
              <a:cs typeface="Calibri"/>
              <a:sym typeface="Calibri"/>
            </a:endParaRPr>
          </a:p>
          <a:p>
            <a:pPr indent="0" lvl="0" marL="0" marR="0" rtl="0" algn="just">
              <a:lnSpc>
                <a:spcPct val="100000"/>
              </a:lnSpc>
              <a:spcBef>
                <a:spcPts val="0"/>
              </a:spcBef>
              <a:spcAft>
                <a:spcPts val="0"/>
              </a:spcAft>
              <a:buNone/>
            </a:pPr>
            <a:r>
              <a:rPr lang="pt-BR" sz="2400">
                <a:latin typeface="Calibri"/>
                <a:ea typeface="Calibri"/>
                <a:cs typeface="Calibri"/>
                <a:sym typeface="Calibri"/>
              </a:rPr>
              <a:t>Os desenvolvedores precisavam de uma forma mais direta para dizer "pegue esta ação e execute-a". Essa necessidade deu origem às expressões lambda.</a:t>
            </a:r>
            <a:endParaRPr sz="2400">
              <a:latin typeface="Calibri"/>
              <a:ea typeface="Calibri"/>
              <a:cs typeface="Calibri"/>
              <a:sym typeface="Calibri"/>
            </a:endParaRPr>
          </a:p>
        </p:txBody>
      </p:sp>
      <p:sp>
        <p:nvSpPr>
          <p:cNvPr id="197" name="Google Shape;197;p32"/>
          <p:cNvSpPr/>
          <p:nvPr/>
        </p:nvSpPr>
        <p:spPr>
          <a:xfrm>
            <a:off x="651240" y="-216360"/>
            <a:ext cx="143640" cy="1511640"/>
          </a:xfrm>
          <a:prstGeom prst="rect">
            <a:avLst/>
          </a:prstGeom>
          <a:gradFill>
            <a:gsLst>
              <a:gs pos="0">
                <a:srgbClr val="FFA500"/>
              </a:gs>
              <a:gs pos="100000">
                <a:srgbClr val="A0522D"/>
              </a:gs>
            </a:gsLst>
            <a:lin ang="36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2"/>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199" name="Google Shape;199;p32"/>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200" name="Google Shape;200;p32"/>
          <p:cNvPicPr preferRelativeResize="0"/>
          <p:nvPr/>
        </p:nvPicPr>
        <p:blipFill>
          <a:blip r:embed="rId3">
            <a:alphaModFix/>
          </a:blip>
          <a:stretch>
            <a:fillRect/>
          </a:stretch>
        </p:blipFill>
        <p:spPr>
          <a:xfrm>
            <a:off x="0" y="2463875"/>
            <a:ext cx="9601200" cy="4500545"/>
          </a:xfrm>
          <a:prstGeom prst="rect">
            <a:avLst/>
          </a:prstGeom>
          <a:noFill/>
          <a:ln>
            <a:noFill/>
          </a:ln>
        </p:spPr>
      </p:pic>
      <p:pic>
        <p:nvPicPr>
          <p:cNvPr id="201" name="Google Shape;201;p32"/>
          <p:cNvPicPr preferRelativeResize="0"/>
          <p:nvPr/>
        </p:nvPicPr>
        <p:blipFill rotWithShape="1">
          <a:blip r:embed="rId4">
            <a:alphaModFix/>
          </a:blip>
          <a:srcRect b="14421" l="21834" r="21834" t="14429"/>
          <a:stretch/>
        </p:blipFill>
        <p:spPr>
          <a:xfrm>
            <a:off x="3939111" y="10110026"/>
            <a:ext cx="1722424" cy="2175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p:nvPr/>
        </p:nvSpPr>
        <p:spPr>
          <a:xfrm>
            <a:off x="0" y="0"/>
            <a:ext cx="9600900" cy="12801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892440" y="6004800"/>
            <a:ext cx="7816200" cy="2771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lang="pt-BR" sz="8800">
                <a:solidFill>
                  <a:srgbClr val="FFFFFF"/>
                </a:solidFill>
                <a:latin typeface="Impact"/>
                <a:ea typeface="Impact"/>
                <a:cs typeface="Impact"/>
                <a:sym typeface="Impact"/>
              </a:rPr>
              <a:t>EXPRESSÕES LAMBDAS: A SIMPLICIDADE EM AÇÃO</a:t>
            </a:r>
            <a:endParaRPr b="0" i="0" sz="8800" u="none" cap="none" strike="noStrike">
              <a:latin typeface="Arial"/>
              <a:ea typeface="Arial"/>
              <a:cs typeface="Arial"/>
              <a:sym typeface="Arial"/>
            </a:endParaRPr>
          </a:p>
        </p:txBody>
      </p:sp>
      <p:sp>
        <p:nvSpPr>
          <p:cNvPr id="208" name="Google Shape;208;p33"/>
          <p:cNvSpPr/>
          <p:nvPr/>
        </p:nvSpPr>
        <p:spPr>
          <a:xfrm>
            <a:off x="807480" y="2133720"/>
            <a:ext cx="7816200" cy="44637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pt-BR" sz="28700" u="none" cap="none" strike="noStrike">
                <a:solidFill>
                  <a:srgbClr val="E8633A"/>
                </a:solidFill>
                <a:latin typeface="Impact"/>
                <a:ea typeface="Impact"/>
                <a:cs typeface="Impact"/>
                <a:sym typeface="Impact"/>
              </a:rPr>
              <a:t>0</a:t>
            </a:r>
            <a:r>
              <a:rPr lang="pt-BR" sz="28700">
                <a:solidFill>
                  <a:srgbClr val="E8633A"/>
                </a:solidFill>
                <a:latin typeface="Impact"/>
                <a:ea typeface="Impact"/>
                <a:cs typeface="Impact"/>
                <a:sym typeface="Impact"/>
              </a:rPr>
              <a:t>2</a:t>
            </a:r>
            <a:endParaRPr b="0" i="0" sz="28700" u="none" cap="none" strike="noStrike">
              <a:solidFill>
                <a:srgbClr val="E8633A"/>
              </a:solidFill>
              <a:latin typeface="Arial"/>
              <a:ea typeface="Arial"/>
              <a:cs typeface="Arial"/>
              <a:sym typeface="Arial"/>
            </a:endParaRPr>
          </a:p>
        </p:txBody>
      </p:sp>
      <p:sp>
        <p:nvSpPr>
          <p:cNvPr id="209" name="Google Shape;209;p33"/>
          <p:cNvSpPr/>
          <p:nvPr/>
        </p:nvSpPr>
        <p:spPr>
          <a:xfrm flipH="1" rot="-10796400">
            <a:off x="986347" y="11605260"/>
            <a:ext cx="7735804" cy="1011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p:nvPr/>
        </p:nvSpPr>
        <p:spPr>
          <a:xfrm>
            <a:off x="892100" y="576259"/>
            <a:ext cx="7816200" cy="2244000"/>
          </a:xfrm>
          <a:prstGeom prst="rect">
            <a:avLst/>
          </a:prstGeom>
          <a:noFill/>
          <a:ln>
            <a:noFill/>
          </a:ln>
        </p:spPr>
        <p:txBody>
          <a:bodyPr anchorCtr="0" anchor="t" bIns="45000" lIns="90000" spcFirstLastPara="1" rIns="90000" wrap="square" tIns="45000">
            <a:noAutofit/>
          </a:bodyPr>
          <a:lstStyle/>
          <a:p>
            <a:pPr indent="0" lvl="0" marL="0" rtl="0" algn="l">
              <a:lnSpc>
                <a:spcPct val="115000"/>
              </a:lnSpc>
              <a:spcBef>
                <a:spcPts val="1200"/>
              </a:spcBef>
              <a:spcAft>
                <a:spcPts val="0"/>
              </a:spcAft>
              <a:buClr>
                <a:schemeClr val="dk1"/>
              </a:buClr>
              <a:buSzPts val="1100"/>
              <a:buFont typeface="Arial"/>
              <a:buNone/>
            </a:pPr>
            <a:r>
              <a:rPr lang="pt-BR" sz="2400">
                <a:latin typeface="Calibri"/>
                <a:ea typeface="Calibri"/>
                <a:cs typeface="Calibri"/>
                <a:sym typeface="Calibri"/>
              </a:rPr>
              <a:t>Uma expressão lambda é, essencialmente, uma função anônima que você pode tratar como um valor. É uma forma de passar um bloco de código para ser executado depois.</a:t>
            </a:r>
            <a:endParaRPr sz="2400">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pt-BR" sz="2400">
                <a:latin typeface="Calibri"/>
                <a:ea typeface="Calibri"/>
                <a:cs typeface="Calibri"/>
                <a:sym typeface="Calibri"/>
              </a:rPr>
              <a:t>Vamos transformar o exemplo do botão usando uma lambda:</a:t>
            </a:r>
            <a:endParaRPr sz="2400">
              <a:latin typeface="Calibri"/>
              <a:ea typeface="Calibri"/>
              <a:cs typeface="Calibri"/>
              <a:sym typeface="Calibri"/>
            </a:endParaRPr>
          </a:p>
          <a:p>
            <a:pPr indent="0" lvl="0" marL="0" marR="0" rtl="0" algn="just">
              <a:lnSpc>
                <a:spcPct val="100000"/>
              </a:lnSpc>
              <a:spcBef>
                <a:spcPts val="1200"/>
              </a:spcBef>
              <a:spcAft>
                <a:spcPts val="0"/>
              </a:spcAft>
              <a:buNone/>
            </a:pPr>
            <a:r>
              <a:t/>
            </a:r>
            <a:endParaRPr sz="2400">
              <a:latin typeface="Calibri"/>
              <a:ea typeface="Calibri"/>
              <a:cs typeface="Calibri"/>
              <a:sym typeface="Calibri"/>
            </a:endParaRPr>
          </a:p>
        </p:txBody>
      </p:sp>
      <p:pic>
        <p:nvPicPr>
          <p:cNvPr id="216" name="Google Shape;216;p34"/>
          <p:cNvPicPr preferRelativeResize="0"/>
          <p:nvPr/>
        </p:nvPicPr>
        <p:blipFill rotWithShape="1">
          <a:blip r:embed="rId3">
            <a:alphaModFix amt="0"/>
          </a:blip>
          <a:srcRect b="0" l="0" r="0" t="0"/>
          <a:stretch/>
        </p:blipFill>
        <p:spPr>
          <a:xfrm>
            <a:off x="3128400" y="8686800"/>
            <a:ext cx="3200399" cy="3200399"/>
          </a:xfrm>
          <a:prstGeom prst="rect">
            <a:avLst/>
          </a:prstGeom>
          <a:noFill/>
          <a:ln>
            <a:noFill/>
          </a:ln>
        </p:spPr>
      </p:pic>
      <p:sp>
        <p:nvSpPr>
          <p:cNvPr id="217" name="Google Shape;217;p34"/>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19" name="Google Shape;219;p34"/>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220" name="Google Shape;220;p34"/>
          <p:cNvPicPr preferRelativeResize="0"/>
          <p:nvPr/>
        </p:nvPicPr>
        <p:blipFill rotWithShape="1">
          <a:blip r:embed="rId4">
            <a:alphaModFix/>
          </a:blip>
          <a:srcRect b="14421" l="21834" r="21834" t="14429"/>
          <a:stretch/>
        </p:blipFill>
        <p:spPr>
          <a:xfrm>
            <a:off x="3019063" y="7785075"/>
            <a:ext cx="3563059" cy="4500577"/>
          </a:xfrm>
          <a:prstGeom prst="rect">
            <a:avLst/>
          </a:prstGeom>
          <a:noFill/>
          <a:ln>
            <a:noFill/>
          </a:ln>
        </p:spPr>
      </p:pic>
      <p:pic>
        <p:nvPicPr>
          <p:cNvPr id="221" name="Google Shape;221;p34"/>
          <p:cNvPicPr preferRelativeResize="0"/>
          <p:nvPr/>
        </p:nvPicPr>
        <p:blipFill>
          <a:blip r:embed="rId5">
            <a:alphaModFix/>
          </a:blip>
          <a:stretch>
            <a:fillRect/>
          </a:stretch>
        </p:blipFill>
        <p:spPr>
          <a:xfrm>
            <a:off x="152400" y="2591659"/>
            <a:ext cx="9296399" cy="2641848"/>
          </a:xfrm>
          <a:prstGeom prst="rect">
            <a:avLst/>
          </a:prstGeom>
          <a:noFill/>
          <a:ln>
            <a:noFill/>
          </a:ln>
        </p:spPr>
      </p:pic>
      <p:sp>
        <p:nvSpPr>
          <p:cNvPr id="222" name="Google Shape;222;p34"/>
          <p:cNvSpPr/>
          <p:nvPr/>
        </p:nvSpPr>
        <p:spPr>
          <a:xfrm>
            <a:off x="968300" y="5453055"/>
            <a:ext cx="7816200" cy="9801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lang="pt-BR" sz="2400">
                <a:latin typeface="Calibri"/>
                <a:ea typeface="Calibri"/>
                <a:cs typeface="Calibri"/>
                <a:sym typeface="Calibri"/>
              </a:rPr>
              <a:t>Impressionante, não é? Toda aquela cerimônia da classe anônima foi substituída pelo simples e -&gt; ....</a:t>
            </a:r>
            <a:endParaRPr sz="24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p:nvPr/>
        </p:nvSpPr>
        <p:spPr>
          <a:xfrm>
            <a:off x="892100" y="576243"/>
            <a:ext cx="7816200" cy="3933600"/>
          </a:xfrm>
          <a:prstGeom prst="rect">
            <a:avLst/>
          </a:prstGeom>
          <a:noFill/>
          <a:ln>
            <a:noFill/>
          </a:ln>
        </p:spPr>
        <p:txBody>
          <a:bodyPr anchorCtr="0" anchor="t" bIns="45000" lIns="90000" spcFirstLastPara="1" rIns="90000" wrap="square" tIns="45000">
            <a:noAutofit/>
          </a:bodyPr>
          <a:lstStyle/>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A Estrutura de uma Lambda:</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pt-BR" sz="2400">
                <a:latin typeface="Calibri"/>
                <a:ea typeface="Calibri"/>
                <a:cs typeface="Calibri"/>
                <a:sym typeface="Calibri"/>
              </a:rPr>
              <a:t>Uma lambda tem três partes:</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AutoNum type="arabicPeriod"/>
            </a:pPr>
            <a:r>
              <a:rPr lang="pt-BR" sz="2400">
                <a:latin typeface="Calibri"/>
                <a:ea typeface="Calibri"/>
                <a:cs typeface="Calibri"/>
                <a:sym typeface="Calibri"/>
              </a:rPr>
              <a:t>Parâmetros: (e) ou apenas e se for um só.</a:t>
            </a:r>
            <a:endParaRPr sz="2400">
              <a:latin typeface="Calibri"/>
              <a:ea typeface="Calibri"/>
              <a:cs typeface="Calibri"/>
              <a:sym typeface="Calibri"/>
            </a:endParaRPr>
          </a:p>
          <a:p>
            <a:pPr indent="0" lvl="0" marL="457200" rtl="0" algn="just">
              <a:spcBef>
                <a:spcPts val="0"/>
              </a:spcBef>
              <a:spcAft>
                <a:spcPts val="0"/>
              </a:spcAft>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AutoNum type="arabicPeriod"/>
            </a:pPr>
            <a:r>
              <a:rPr lang="pt-BR" sz="2400">
                <a:latin typeface="Calibri"/>
                <a:ea typeface="Calibri"/>
                <a:cs typeface="Calibri"/>
                <a:sym typeface="Calibri"/>
              </a:rPr>
              <a:t>Seta: -&gt;</a:t>
            </a:r>
            <a:endParaRPr sz="2400">
              <a:latin typeface="Calibri"/>
              <a:ea typeface="Calibri"/>
              <a:cs typeface="Calibri"/>
              <a:sym typeface="Calibri"/>
            </a:endParaRPr>
          </a:p>
          <a:p>
            <a:pPr indent="0" lvl="0" marL="457200" rtl="0" algn="just">
              <a:spcBef>
                <a:spcPts val="0"/>
              </a:spcBef>
              <a:spcAft>
                <a:spcPts val="0"/>
              </a:spcAft>
              <a:buNone/>
            </a:pPr>
            <a:r>
              <a:t/>
            </a:r>
            <a:endParaRPr sz="2400">
              <a:latin typeface="Calibri"/>
              <a:ea typeface="Calibri"/>
              <a:cs typeface="Calibri"/>
              <a:sym typeface="Calibri"/>
            </a:endParaRPr>
          </a:p>
          <a:p>
            <a:pPr indent="-381000" lvl="0" marL="457200" rtl="0" algn="just">
              <a:spcBef>
                <a:spcPts val="0"/>
              </a:spcBef>
              <a:spcAft>
                <a:spcPts val="0"/>
              </a:spcAft>
              <a:buSzPts val="2400"/>
              <a:buFont typeface="Calibri"/>
              <a:buAutoNum type="arabicPeriod"/>
            </a:pPr>
            <a:r>
              <a:rPr lang="pt-BR" sz="2400">
                <a:latin typeface="Calibri"/>
                <a:ea typeface="Calibri"/>
                <a:cs typeface="Calibri"/>
                <a:sym typeface="Calibri"/>
              </a:rPr>
              <a:t>Corpo: O código a ser executado. System.out.println(...)</a:t>
            </a:r>
            <a:endParaRPr sz="24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400">
              <a:latin typeface="Calibri"/>
              <a:ea typeface="Calibri"/>
              <a:cs typeface="Calibri"/>
              <a:sym typeface="Calibri"/>
            </a:endParaRPr>
          </a:p>
          <a:p>
            <a:pPr indent="0" lvl="0" marL="0" marR="0" rtl="0" algn="just">
              <a:lnSpc>
                <a:spcPct val="100000"/>
              </a:lnSpc>
              <a:spcBef>
                <a:spcPts val="0"/>
              </a:spcBef>
              <a:spcAft>
                <a:spcPts val="0"/>
              </a:spcAft>
              <a:buNone/>
            </a:pPr>
            <a:r>
              <a:rPr lang="pt-BR" sz="2400">
                <a:latin typeface="Calibri"/>
                <a:ea typeface="Calibri"/>
                <a:cs typeface="Calibri"/>
                <a:sym typeface="Calibri"/>
              </a:rPr>
              <a:t>Vamos voltar ao nosso primeiro exemplo da lista de nomes:</a:t>
            </a:r>
            <a:endParaRPr sz="2400">
              <a:latin typeface="Calibri"/>
              <a:ea typeface="Calibri"/>
              <a:cs typeface="Calibri"/>
              <a:sym typeface="Calibri"/>
            </a:endParaRPr>
          </a:p>
        </p:txBody>
      </p:sp>
      <p:pic>
        <p:nvPicPr>
          <p:cNvPr id="228" name="Google Shape;228;p35"/>
          <p:cNvPicPr preferRelativeResize="0"/>
          <p:nvPr/>
        </p:nvPicPr>
        <p:blipFill rotWithShape="1">
          <a:blip r:embed="rId3">
            <a:alphaModFix amt="0"/>
          </a:blip>
          <a:srcRect b="0" l="0" r="0" t="0"/>
          <a:stretch/>
        </p:blipFill>
        <p:spPr>
          <a:xfrm>
            <a:off x="3128400" y="8686800"/>
            <a:ext cx="3200399" cy="3200399"/>
          </a:xfrm>
          <a:prstGeom prst="rect">
            <a:avLst/>
          </a:prstGeom>
          <a:noFill/>
          <a:ln>
            <a:noFill/>
          </a:ln>
        </p:spPr>
      </p:pic>
      <p:sp>
        <p:nvSpPr>
          <p:cNvPr id="229" name="Google Shape;229;p35"/>
          <p:cNvSpPr/>
          <p:nvPr/>
        </p:nvSpPr>
        <p:spPr>
          <a:xfrm>
            <a:off x="651240" y="-216360"/>
            <a:ext cx="143700" cy="1511700"/>
          </a:xfrm>
          <a:prstGeom prst="rect">
            <a:avLst/>
          </a:prstGeom>
          <a:gradFill>
            <a:gsLst>
              <a:gs pos="0">
                <a:srgbClr val="FFA500"/>
              </a:gs>
              <a:gs pos="100000">
                <a:srgbClr val="A0522D"/>
              </a:gs>
            </a:gsLst>
            <a:lin ang="360000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
          <p:cNvSpPr txBox="1"/>
          <p:nvPr>
            <p:ph idx="12" type="sldNum"/>
          </p:nvPr>
        </p:nvSpPr>
        <p:spPr>
          <a:xfrm>
            <a:off x="8984623" y="11821851"/>
            <a:ext cx="576000" cy="980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
        <p:nvSpPr>
          <p:cNvPr id="231" name="Google Shape;231;p35"/>
          <p:cNvSpPr txBox="1"/>
          <p:nvPr/>
        </p:nvSpPr>
        <p:spPr>
          <a:xfrm>
            <a:off x="1923600" y="12285650"/>
            <a:ext cx="5754000" cy="51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latin typeface="Calibri"/>
                <a:ea typeface="Calibri"/>
                <a:cs typeface="Calibri"/>
                <a:sym typeface="Calibri"/>
              </a:rPr>
              <a:t>JAVA FUNCIONAL - ROGERIO RICARDO</a:t>
            </a:r>
            <a:endParaRPr sz="1200">
              <a:latin typeface="Calibri"/>
              <a:ea typeface="Calibri"/>
              <a:cs typeface="Calibri"/>
              <a:sym typeface="Calibri"/>
            </a:endParaRPr>
          </a:p>
        </p:txBody>
      </p:sp>
      <p:pic>
        <p:nvPicPr>
          <p:cNvPr id="232" name="Google Shape;232;p35"/>
          <p:cNvPicPr preferRelativeResize="0"/>
          <p:nvPr/>
        </p:nvPicPr>
        <p:blipFill rotWithShape="1">
          <a:blip r:embed="rId4">
            <a:alphaModFix/>
          </a:blip>
          <a:srcRect b="14421" l="21834" r="21834" t="14429"/>
          <a:stretch/>
        </p:blipFill>
        <p:spPr>
          <a:xfrm>
            <a:off x="3304022" y="8686800"/>
            <a:ext cx="2849167" cy="3598848"/>
          </a:xfrm>
          <a:prstGeom prst="rect">
            <a:avLst/>
          </a:prstGeom>
          <a:noFill/>
          <a:ln>
            <a:noFill/>
          </a:ln>
        </p:spPr>
      </p:pic>
      <p:pic>
        <p:nvPicPr>
          <p:cNvPr id="233" name="Google Shape;233;p35"/>
          <p:cNvPicPr preferRelativeResize="0"/>
          <p:nvPr/>
        </p:nvPicPr>
        <p:blipFill>
          <a:blip r:embed="rId5">
            <a:alphaModFix/>
          </a:blip>
          <a:stretch>
            <a:fillRect/>
          </a:stretch>
        </p:blipFill>
        <p:spPr>
          <a:xfrm>
            <a:off x="0" y="3880800"/>
            <a:ext cx="9601198" cy="2970425"/>
          </a:xfrm>
          <a:prstGeom prst="rect">
            <a:avLst/>
          </a:prstGeom>
          <a:noFill/>
          <a:ln>
            <a:noFill/>
          </a:ln>
        </p:spPr>
      </p:pic>
      <p:sp>
        <p:nvSpPr>
          <p:cNvPr id="234" name="Google Shape;234;p35"/>
          <p:cNvSpPr/>
          <p:nvPr/>
        </p:nvSpPr>
        <p:spPr>
          <a:xfrm>
            <a:off x="892500" y="6592946"/>
            <a:ext cx="7816200" cy="1759500"/>
          </a:xfrm>
          <a:prstGeom prst="rect">
            <a:avLst/>
          </a:prstGeom>
          <a:noFill/>
          <a:ln>
            <a:noFill/>
          </a:ln>
        </p:spPr>
        <p:txBody>
          <a:bodyPr anchorCtr="0" anchor="t" bIns="45000" lIns="90000" spcFirstLastPara="1" rIns="90000" wrap="square" tIns="45000">
            <a:noAutofit/>
          </a:bodyPr>
          <a:lstStyle/>
          <a:p>
            <a:pPr indent="0" lvl="0" marL="0" marR="0" rtl="0" algn="just">
              <a:lnSpc>
                <a:spcPct val="100000"/>
              </a:lnSpc>
              <a:spcBef>
                <a:spcPts val="0"/>
              </a:spcBef>
              <a:spcAft>
                <a:spcPts val="0"/>
              </a:spcAft>
              <a:buNone/>
            </a:pPr>
            <a:r>
              <a:rPr lang="pt-BR" sz="2400">
                <a:latin typeface="Calibri"/>
                <a:ea typeface="Calibri"/>
                <a:cs typeface="Calibri"/>
                <a:sym typeface="Calibri"/>
              </a:rPr>
              <a:t>Novamente, o código se torna mais declarativo. Em vez de dizer "crie um laço, pegue cada item e imprima", estamos dizendo "para cada nome na lista, imprima-o". É uma mudança sutil na linguagem, mas poderosa na prática.</a:t>
            </a:r>
            <a:endParaRPr sz="24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